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</p:sldIdLst>
  <p:sldSz cy="5143500" cx="9144000"/>
  <p:notesSz cx="6858000" cy="9144000"/>
  <p:embeddedFontLst>
    <p:embeddedFont>
      <p:font typeface="Lato"/>
      <p:regular r:id="rId85"/>
      <p:bold r:id="rId86"/>
      <p:italic r:id="rId87"/>
      <p:boldItalic r:id="rId88"/>
    </p:embeddedFont>
    <p:embeddedFont>
      <p:font typeface="Lato Light"/>
      <p:regular r:id="rId89"/>
      <p:bold r:id="rId90"/>
      <p:italic r:id="rId91"/>
      <p:boldItalic r:id="rId92"/>
    </p:embeddedFont>
    <p:embeddedFont>
      <p:font typeface="Quicksand"/>
      <p:regular r:id="rId93"/>
      <p:bold r:id="rId94"/>
    </p:embeddedFont>
    <p:embeddedFont>
      <p:font typeface="Roboto Mono"/>
      <p:regular r:id="rId95"/>
      <p:bold r:id="rId96"/>
      <p:italic r:id="rId97"/>
      <p:boldItalic r:id="rId98"/>
    </p:embeddedFont>
    <p:embeddedFont>
      <p:font typeface="Barlow Light"/>
      <p:regular r:id="rId99"/>
      <p:bold r:id="rId100"/>
      <p:italic r:id="rId101"/>
      <p:boldItalic r:id="rId102"/>
    </p:embeddedFont>
    <p:embeddedFont>
      <p:font typeface="Quicksand Medium"/>
      <p:regular r:id="rId103"/>
      <p:bold r:id="rId104"/>
    </p:embeddedFont>
    <p:embeddedFont>
      <p:font typeface="Open Sans"/>
      <p:regular r:id="rId105"/>
      <p:bold r:id="rId106"/>
      <p:italic r:id="rId107"/>
      <p:boldItalic r:id="rId10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E4D1D0-C69E-429C-81EE-B84E4953816B}">
  <a:tblStyle styleId="{3FE4D1D0-C69E-429C-81EE-B84E4953816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C124ED9-2893-4845-8625-5DFB925E9E6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font" Target="fonts/OpenSans-italic.fntdata"/><Relationship Id="rId106" Type="http://schemas.openxmlformats.org/officeDocument/2006/relationships/font" Target="fonts/OpenSans-bold.fntdata"/><Relationship Id="rId105" Type="http://schemas.openxmlformats.org/officeDocument/2006/relationships/font" Target="fonts/OpenSans-regular.fntdata"/><Relationship Id="rId104" Type="http://schemas.openxmlformats.org/officeDocument/2006/relationships/font" Target="fonts/QuicksandMedium-bold.fntdata"/><Relationship Id="rId108" Type="http://schemas.openxmlformats.org/officeDocument/2006/relationships/font" Target="fonts/OpenSans-boldItalic.fntdata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font" Target="fonts/QuicksandMedium-regular.fntdata"/><Relationship Id="rId102" Type="http://schemas.openxmlformats.org/officeDocument/2006/relationships/font" Target="fonts/BarlowLight-boldItalic.fntdata"/><Relationship Id="rId101" Type="http://schemas.openxmlformats.org/officeDocument/2006/relationships/font" Target="fonts/BarlowLight-italic.fntdata"/><Relationship Id="rId100" Type="http://schemas.openxmlformats.org/officeDocument/2006/relationships/font" Target="fonts/BarlowLight-bold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font" Target="fonts/RobotoMono-regular.fntdata"/><Relationship Id="rId94" Type="http://schemas.openxmlformats.org/officeDocument/2006/relationships/font" Target="fonts/Quicksand-bold.fntdata"/><Relationship Id="rId97" Type="http://schemas.openxmlformats.org/officeDocument/2006/relationships/font" Target="fonts/RobotoMono-italic.fntdata"/><Relationship Id="rId96" Type="http://schemas.openxmlformats.org/officeDocument/2006/relationships/font" Target="fonts/RobotoMono-bold.fntdata"/><Relationship Id="rId11" Type="http://schemas.openxmlformats.org/officeDocument/2006/relationships/slide" Target="slides/slide3.xml"/><Relationship Id="rId99" Type="http://schemas.openxmlformats.org/officeDocument/2006/relationships/font" Target="fonts/BarlowLight-regular.fntdata"/><Relationship Id="rId10" Type="http://schemas.openxmlformats.org/officeDocument/2006/relationships/slide" Target="slides/slide2.xml"/><Relationship Id="rId98" Type="http://schemas.openxmlformats.org/officeDocument/2006/relationships/font" Target="fonts/RobotoMono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font" Target="fonts/LatoLight-italic.fntdata"/><Relationship Id="rId90" Type="http://schemas.openxmlformats.org/officeDocument/2006/relationships/font" Target="fonts/LatoLight-bold.fntdata"/><Relationship Id="rId93" Type="http://schemas.openxmlformats.org/officeDocument/2006/relationships/font" Target="fonts/Quicksand-regular.fntdata"/><Relationship Id="rId92" Type="http://schemas.openxmlformats.org/officeDocument/2006/relationships/font" Target="fonts/LatoLight-bold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font" Target="fonts/Lato-bold.fntdata"/><Relationship Id="rId85" Type="http://schemas.openxmlformats.org/officeDocument/2006/relationships/font" Target="fonts/Lato-regular.fntdata"/><Relationship Id="rId88" Type="http://schemas.openxmlformats.org/officeDocument/2006/relationships/font" Target="fonts/Lato-boldItalic.fntdata"/><Relationship Id="rId87" Type="http://schemas.openxmlformats.org/officeDocument/2006/relationships/font" Target="fonts/Lato-italic.fntdata"/><Relationship Id="rId89" Type="http://schemas.openxmlformats.org/officeDocument/2006/relationships/font" Target="fonts/LatoLight-regular.fntdata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6d412760e_0_8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f6d412760e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2f6d412760e_0_8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05d0a0e2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05d0a0e2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205d0a0e2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205d0a0e2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d4381962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d4381962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d43819627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d43819627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f43b90a0a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f43b90a0a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f43b90a0a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f43b90a0a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205d0a0e2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205d0a0e2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f43b90a0a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f43b90a0a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205d0a0e2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205d0a0e2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205d0a0e2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205d0a0e2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6d412760e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2f6d412760e_0_7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d43819627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d43819627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205d0a0e2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205d0a0e2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205d0a0e2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205d0a0e2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205d0a0e2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205d0a0e2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205d0a0e2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205d0a0e2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f6d412760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f6d412760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205d0a0e2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205d0a0e2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f6d412760e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3" name="Google Shape;703;g2f6d412760e_0_5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f6d412760e_0_1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5" name="Google Shape;725;g2f6d412760e_0_15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205d0a0e2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205d0a0e2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6d412760e_0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f6d412760e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205d0a0e2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205d0a0e2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d43819627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d43819627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d43819627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d43819627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205d0a0e2b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205d0a0e2b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205d0a0e2b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205d0a0e2b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205d0a0e2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2205d0a0e2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205d0a0e2b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2205d0a0e2b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f6d412760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2f6d412760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f6d412760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f6d412760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205d0a0e2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205d0a0e2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f6d412760e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f6d412760e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205d0a0e2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205d0a0e2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205d0a0e2b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205d0a0e2b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f6d412760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2f6d412760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f6d412760e_0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2" name="Google Shape;952;g2f6d412760e_0_15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205d0a0e2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2205d0a0e2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205d0a0e2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2205d0a0e2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d43819627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d43819627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f6d412760e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f6d412760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2205d0a0e2b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2205d0a0e2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205d0a0e2b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2205d0a0e2b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05d0a0e2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205d0a0e2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205d0a0e2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2205d0a0e2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205d0a0e2b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2205d0a0e2b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2f6d412760e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2f6d412760e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f54fe9746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2f54fe9746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205d0a0e2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2205d0a0e2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f6d412760e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2f6d412760e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f6d412760e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f6d412760e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f6d412760e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f6d412760e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2f6d412760e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2f6d412760e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30034fb37d4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30034fb37d4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05d0a0e2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205d0a0e2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f6d412760e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2f6d412760e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f6d412760e_0_1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6" name="Google Shape;1216;g2f6d412760e_0_15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205d0a0e2b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205d0a0e2b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f43b90a0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2f43b90a0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205d0a0e2b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2205d0a0e2b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205d0a0e2b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205d0a0e2b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2205d0a0e2b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2205d0a0e2b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205d0a0e2b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2205d0a0e2b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2205d0a0e2b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2205d0a0e2b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2205d0a0e2b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2205d0a0e2b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0034fb37d4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0034fb37d4_1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f54fe9746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2f54fe9746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2f6d412760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2f6d412760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2faf863a85b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7" name="Google Shape;1387;g2faf863a85b_0_3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faf863a85b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6" name="Google Shape;1396;g2faf863a85b_0_3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2faf863a85b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3" name="Google Shape;1423;g2faf863a85b_1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2faf863a85b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g2faf863a85b_0_5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2241c621d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2241c621d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0034fb37d4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30034fb37d4_1_3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f6d412760e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g2f6d412760e_0_14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small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2"/>
                </a:solidFill>
              </a:defRPr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2"/>
                </a:solidFill>
              </a:defRPr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2"/>
                </a:solidFill>
              </a:defRPr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2"/>
                </a:solidFill>
              </a:defRPr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2"/>
                </a:solidFill>
              </a:defRPr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2"/>
                </a:solidFill>
              </a:defRPr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2"/>
                </a:solidFill>
              </a:defRPr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661800" y="4767275"/>
            <a:ext cx="48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buNone/>
              <a:defRPr/>
            </a:lvl1pPr>
            <a:lvl2pPr indent="0" lvl="1" marL="0" marR="0" rtl="0">
              <a:buNone/>
              <a:defRPr/>
            </a:lvl2pPr>
            <a:lvl3pPr indent="0" lvl="2" marL="0" marR="0" rtl="0">
              <a:buNone/>
              <a:defRPr/>
            </a:lvl3pPr>
            <a:lvl4pPr indent="0" lvl="3" marL="0" marR="0" rtl="0">
              <a:buNone/>
              <a:defRPr/>
            </a:lvl4pPr>
            <a:lvl5pPr indent="0" lvl="4" marL="0" marR="0" rtl="0">
              <a:buNone/>
              <a:defRPr/>
            </a:lvl5pPr>
            <a:lvl6pPr indent="0" lvl="5" marL="0" marR="0" rtl="0">
              <a:buNone/>
              <a:defRPr/>
            </a:lvl6pPr>
            <a:lvl7pPr indent="0" lvl="6" marL="0" marR="0" rtl="0">
              <a:buNone/>
              <a:defRPr/>
            </a:lvl7pPr>
            <a:lvl8pPr indent="0" lvl="7" marL="0" marR="0" rtl="0">
              <a:buNone/>
              <a:defRPr/>
            </a:lvl8pPr>
            <a:lvl9pPr indent="0" lvl="8" marL="0" marR="0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buNone/>
              <a:defRPr/>
            </a:lvl1pPr>
            <a:lvl2pPr indent="0" lvl="1" marL="3657600" marR="0" rtl="0">
              <a:buNone/>
              <a:defRPr/>
            </a:lvl2pPr>
            <a:lvl3pPr indent="0" lvl="2" marL="3657600" marR="0" rtl="0">
              <a:buNone/>
              <a:defRPr/>
            </a:lvl3pPr>
            <a:lvl4pPr indent="0" lvl="3" marL="3657600" marR="0" rtl="0">
              <a:buNone/>
              <a:defRPr/>
            </a:lvl4pPr>
            <a:lvl5pPr indent="0" lvl="4" marL="3657600" marR="0" rtl="0">
              <a:buNone/>
              <a:defRPr/>
            </a:lvl5pPr>
            <a:lvl6pPr indent="0" lvl="5" marL="3657600" marR="0" rtl="0">
              <a:buNone/>
              <a:defRPr/>
            </a:lvl6pPr>
            <a:lvl7pPr indent="0" lvl="6" marL="3657600" marR="0" rtl="0">
              <a:buNone/>
              <a:defRPr/>
            </a:lvl7pPr>
            <a:lvl8pPr indent="0" lvl="7" marL="3657600" marR="0" rtl="0">
              <a:buNone/>
              <a:defRPr/>
            </a:lvl8pPr>
            <a:lvl9pPr indent="0" lvl="8" marL="3657600" marR="0" rtl="0"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small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buNone/>
              <a:defRPr/>
            </a:lvl1pPr>
            <a:lvl2pPr indent="0" lvl="1" marL="3657600" marR="0" rtl="0">
              <a:buNone/>
              <a:defRPr/>
            </a:lvl2pPr>
            <a:lvl3pPr indent="0" lvl="2" marL="3657600" marR="0" rtl="0">
              <a:buNone/>
              <a:defRPr/>
            </a:lvl3pPr>
            <a:lvl4pPr indent="0" lvl="3" marL="3657600" marR="0" rtl="0">
              <a:buNone/>
              <a:defRPr/>
            </a:lvl4pPr>
            <a:lvl5pPr indent="0" lvl="4" marL="3657600" marR="0" rtl="0">
              <a:buNone/>
              <a:defRPr/>
            </a:lvl5pPr>
            <a:lvl6pPr indent="0" lvl="5" marL="3657600" marR="0" rtl="0">
              <a:buNone/>
              <a:defRPr/>
            </a:lvl6pPr>
            <a:lvl7pPr indent="0" lvl="6" marL="3657600" marR="0" rtl="0">
              <a:buNone/>
              <a:defRPr/>
            </a:lvl7pPr>
            <a:lvl8pPr indent="0" lvl="7" marL="3657600" marR="0" rtl="0">
              <a:buNone/>
              <a:defRPr/>
            </a:lvl8pPr>
            <a:lvl9pPr indent="0" lvl="8" marL="3657600" marR="0" rtl="0"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8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 sz="2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20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 sz="18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»"/>
              <a:defRPr sz="18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00"/>
            </a:lvl9pPr>
          </a:lstStyle>
          <a:p/>
        </p:txBody>
      </p:sp>
      <p:sp>
        <p:nvSpPr>
          <p:cNvPr id="153" name="Google Shape;153;p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buNone/>
              <a:defRPr/>
            </a:lvl1pPr>
            <a:lvl2pPr indent="0" lvl="1" marL="3657600" marR="0" rtl="0">
              <a:buNone/>
              <a:defRPr/>
            </a:lvl2pPr>
            <a:lvl3pPr indent="0" lvl="2" marL="3657600" marR="0" rtl="0">
              <a:buNone/>
              <a:defRPr/>
            </a:lvl3pPr>
            <a:lvl4pPr indent="0" lvl="3" marL="3657600" marR="0" rtl="0">
              <a:buNone/>
              <a:defRPr/>
            </a:lvl4pPr>
            <a:lvl5pPr indent="0" lvl="4" marL="3657600" marR="0" rtl="0">
              <a:buNone/>
              <a:defRPr/>
            </a:lvl5pPr>
            <a:lvl6pPr indent="0" lvl="5" marL="3657600" marR="0" rtl="0">
              <a:buNone/>
              <a:defRPr/>
            </a:lvl6pPr>
            <a:lvl7pPr indent="0" lvl="6" marL="3657600" marR="0" rtl="0">
              <a:buNone/>
              <a:defRPr/>
            </a:lvl7pPr>
            <a:lvl8pPr indent="0" lvl="7" marL="3657600" marR="0" rtl="0">
              <a:buNone/>
              <a:defRPr/>
            </a:lvl8pPr>
            <a:lvl9pPr indent="0" lvl="8" marL="3657600" marR="0" rtl="0"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 b="1" sz="2400"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2000"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800"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9pPr>
          </a:lstStyle>
          <a:p/>
        </p:txBody>
      </p:sp>
      <p:sp>
        <p:nvSpPr>
          <p:cNvPr id="159" name="Google Shape;159;p30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160" name="Google Shape;160;p30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 b="1" sz="2400"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2000"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800"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sz="1600"/>
            </a:lvl9pPr>
          </a:lstStyle>
          <a:p/>
        </p:txBody>
      </p:sp>
      <p:sp>
        <p:nvSpPr>
          <p:cNvPr id="161" name="Google Shape;161;p30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2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»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600"/>
            </a:lvl9pPr>
          </a:lstStyle>
          <a:p/>
        </p:txBody>
      </p:sp>
      <p:sp>
        <p:nvSpPr>
          <p:cNvPr id="162" name="Google Shape;162;p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buNone/>
              <a:defRPr/>
            </a:lvl1pPr>
            <a:lvl2pPr indent="0" lvl="1" marL="3657600" marR="0" rtl="0">
              <a:buNone/>
              <a:defRPr/>
            </a:lvl2pPr>
            <a:lvl3pPr indent="0" lvl="2" marL="3657600" marR="0" rtl="0">
              <a:buNone/>
              <a:defRPr/>
            </a:lvl3pPr>
            <a:lvl4pPr indent="0" lvl="3" marL="3657600" marR="0" rtl="0">
              <a:buNone/>
              <a:defRPr/>
            </a:lvl4pPr>
            <a:lvl5pPr indent="0" lvl="4" marL="3657600" marR="0" rtl="0">
              <a:buNone/>
              <a:defRPr/>
            </a:lvl5pPr>
            <a:lvl6pPr indent="0" lvl="5" marL="3657600" marR="0" rtl="0">
              <a:buNone/>
              <a:defRPr/>
            </a:lvl6pPr>
            <a:lvl7pPr indent="0" lvl="6" marL="3657600" marR="0" rtl="0">
              <a:buNone/>
              <a:defRPr/>
            </a:lvl7pPr>
            <a:lvl8pPr indent="0" lvl="7" marL="3657600" marR="0" rtl="0">
              <a:buNone/>
              <a:defRPr/>
            </a:lvl8pPr>
            <a:lvl9pPr indent="0" lvl="8" marL="3657600" marR="0" rtl="0"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buNone/>
              <a:defRPr/>
            </a:lvl1pPr>
            <a:lvl2pPr indent="0" lvl="1" marL="3657600" marR="0" rtl="0">
              <a:buNone/>
              <a:defRPr/>
            </a:lvl2pPr>
            <a:lvl3pPr indent="0" lvl="2" marL="3657600" marR="0" rtl="0">
              <a:buNone/>
              <a:defRPr/>
            </a:lvl3pPr>
            <a:lvl4pPr indent="0" lvl="3" marL="3657600" marR="0" rtl="0">
              <a:buNone/>
              <a:defRPr/>
            </a:lvl4pPr>
            <a:lvl5pPr indent="0" lvl="4" marL="3657600" marR="0" rtl="0">
              <a:buNone/>
              <a:defRPr/>
            </a:lvl5pPr>
            <a:lvl6pPr indent="0" lvl="5" marL="3657600" marR="0" rtl="0">
              <a:buNone/>
              <a:defRPr/>
            </a:lvl6pPr>
            <a:lvl7pPr indent="0" lvl="6" marL="3657600" marR="0" rtl="0">
              <a:buNone/>
              <a:defRPr/>
            </a:lvl7pPr>
            <a:lvl8pPr indent="0" lvl="7" marL="3657600" marR="0" rtl="0">
              <a:buNone/>
              <a:defRPr/>
            </a:lvl8pPr>
            <a:lvl9pPr indent="0" lvl="8" marL="3657600" marR="0" rtl="0"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buNone/>
              <a:defRPr/>
            </a:lvl1pPr>
            <a:lvl2pPr indent="0" lvl="1" marL="3657600" marR="0" rtl="0">
              <a:buNone/>
              <a:defRPr/>
            </a:lvl2pPr>
            <a:lvl3pPr indent="0" lvl="2" marL="3657600" marR="0" rtl="0">
              <a:buNone/>
              <a:defRPr/>
            </a:lvl3pPr>
            <a:lvl4pPr indent="0" lvl="3" marL="3657600" marR="0" rtl="0">
              <a:buNone/>
              <a:defRPr/>
            </a:lvl4pPr>
            <a:lvl5pPr indent="0" lvl="4" marL="3657600" marR="0" rtl="0">
              <a:buNone/>
              <a:defRPr/>
            </a:lvl5pPr>
            <a:lvl6pPr indent="0" lvl="5" marL="3657600" marR="0" rtl="0">
              <a:buNone/>
              <a:defRPr/>
            </a:lvl6pPr>
            <a:lvl7pPr indent="0" lvl="6" marL="3657600" marR="0" rtl="0">
              <a:buNone/>
              <a:defRPr/>
            </a:lvl7pPr>
            <a:lvl8pPr indent="0" lvl="7" marL="3657600" marR="0" rtl="0">
              <a:buNone/>
              <a:defRPr/>
            </a:lvl8pPr>
            <a:lvl9pPr indent="0" lvl="8" marL="3657600" marR="0" rtl="0"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 sz="28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 sz="20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»"/>
              <a:defRPr sz="20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177" name="Google Shape;177;p33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200"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000"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9pPr>
          </a:lstStyle>
          <a:p/>
        </p:txBody>
      </p:sp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buNone/>
              <a:defRPr/>
            </a:lvl1pPr>
            <a:lvl2pPr indent="0" lvl="1" marL="3657600" marR="0" rtl="0">
              <a:buNone/>
              <a:defRPr/>
            </a:lvl2pPr>
            <a:lvl3pPr indent="0" lvl="2" marL="3657600" marR="0" rtl="0">
              <a:buNone/>
              <a:defRPr/>
            </a:lvl3pPr>
            <a:lvl4pPr indent="0" lvl="3" marL="3657600" marR="0" rtl="0">
              <a:buNone/>
              <a:defRPr/>
            </a:lvl4pPr>
            <a:lvl5pPr indent="0" lvl="4" marL="3657600" marR="0" rtl="0">
              <a:buNone/>
              <a:defRPr/>
            </a:lvl5pPr>
            <a:lvl6pPr indent="0" lvl="5" marL="3657600" marR="0" rtl="0">
              <a:buNone/>
              <a:defRPr/>
            </a:lvl6pPr>
            <a:lvl7pPr indent="0" lvl="6" marL="3657600" marR="0" rtl="0">
              <a:buNone/>
              <a:defRPr/>
            </a:lvl7pPr>
            <a:lvl8pPr indent="0" lvl="7" marL="3657600" marR="0" rtl="0">
              <a:buNone/>
              <a:defRPr/>
            </a:lvl8pPr>
            <a:lvl9pPr indent="0" lvl="8" marL="3657600" marR="0" rtl="0"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" name="Google Shape;183;p3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200"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000"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900"/>
            </a:lvl9pPr>
          </a:lstStyle>
          <a:p/>
        </p:txBody>
      </p:sp>
      <p:sp>
        <p:nvSpPr>
          <p:cNvPr id="185" name="Google Shape;185;p3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buNone/>
              <a:defRPr/>
            </a:lvl1pPr>
            <a:lvl2pPr indent="0" lvl="1" marL="3657600" marR="0" rtl="0">
              <a:buNone/>
              <a:defRPr/>
            </a:lvl2pPr>
            <a:lvl3pPr indent="0" lvl="2" marL="3657600" marR="0" rtl="0">
              <a:buNone/>
              <a:defRPr/>
            </a:lvl3pPr>
            <a:lvl4pPr indent="0" lvl="3" marL="3657600" marR="0" rtl="0">
              <a:buNone/>
              <a:defRPr/>
            </a:lvl4pPr>
            <a:lvl5pPr indent="0" lvl="4" marL="3657600" marR="0" rtl="0">
              <a:buNone/>
              <a:defRPr/>
            </a:lvl5pPr>
            <a:lvl6pPr indent="0" lvl="5" marL="3657600" marR="0" rtl="0">
              <a:buNone/>
              <a:defRPr/>
            </a:lvl6pPr>
            <a:lvl7pPr indent="0" lvl="6" marL="3657600" marR="0" rtl="0">
              <a:buNone/>
              <a:defRPr/>
            </a:lvl7pPr>
            <a:lvl8pPr indent="0" lvl="7" marL="3657600" marR="0" rtl="0">
              <a:buNone/>
              <a:defRPr/>
            </a:lvl8pPr>
            <a:lvl9pPr indent="0" lvl="8" marL="3657600" marR="0" rtl="0"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buNone/>
              <a:defRPr/>
            </a:lvl1pPr>
            <a:lvl2pPr indent="0" lvl="1" marL="3657600" marR="0" rtl="0">
              <a:buNone/>
              <a:defRPr/>
            </a:lvl2pPr>
            <a:lvl3pPr indent="0" lvl="2" marL="3657600" marR="0" rtl="0">
              <a:buNone/>
              <a:defRPr/>
            </a:lvl3pPr>
            <a:lvl4pPr indent="0" lvl="3" marL="3657600" marR="0" rtl="0">
              <a:buNone/>
              <a:defRPr/>
            </a:lvl4pPr>
            <a:lvl5pPr indent="0" lvl="4" marL="3657600" marR="0" rtl="0">
              <a:buNone/>
              <a:defRPr/>
            </a:lvl5pPr>
            <a:lvl6pPr indent="0" lvl="5" marL="3657600" marR="0" rtl="0">
              <a:buNone/>
              <a:defRPr/>
            </a:lvl6pPr>
            <a:lvl7pPr indent="0" lvl="6" marL="3657600" marR="0" rtl="0">
              <a:buNone/>
              <a:defRPr/>
            </a:lvl7pPr>
            <a:lvl8pPr indent="0" lvl="7" marL="3657600" marR="0" rtl="0">
              <a:buNone/>
              <a:defRPr/>
            </a:lvl8pPr>
            <a:lvl9pPr indent="0" lvl="8" marL="3657600" marR="0" rtl="0"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buNone/>
              <a:defRPr/>
            </a:lvl1pPr>
            <a:lvl2pPr indent="0" lvl="1" marL="3657600" marR="0" rtl="0">
              <a:buNone/>
              <a:defRPr/>
            </a:lvl2pPr>
            <a:lvl3pPr indent="0" lvl="2" marL="3657600" marR="0" rtl="0">
              <a:buNone/>
              <a:defRPr/>
            </a:lvl3pPr>
            <a:lvl4pPr indent="0" lvl="3" marL="3657600" marR="0" rtl="0">
              <a:buNone/>
              <a:defRPr/>
            </a:lvl4pPr>
            <a:lvl5pPr indent="0" lvl="4" marL="3657600" marR="0" rtl="0">
              <a:buNone/>
              <a:defRPr/>
            </a:lvl5pPr>
            <a:lvl6pPr indent="0" lvl="5" marL="3657600" marR="0" rtl="0">
              <a:buNone/>
              <a:defRPr/>
            </a:lvl6pPr>
            <a:lvl7pPr indent="0" lvl="6" marL="3657600" marR="0" rtl="0">
              <a:buNone/>
              <a:defRPr/>
            </a:lvl7pPr>
            <a:lvl8pPr indent="0" lvl="7" marL="3657600" marR="0" rtl="0">
              <a:buNone/>
              <a:defRPr/>
            </a:lvl8pPr>
            <a:lvl9pPr indent="0" lvl="8" marL="3657600" marR="0" rtl="0"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888888"/>
                </a:solidFill>
              </a:defRPr>
            </a:lvl1pPr>
            <a:lvl2pPr indent="0" lvl="1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888888"/>
                </a:solidFill>
              </a:defRPr>
            </a:lvl2pPr>
            <a:lvl3pPr indent="0" lvl="2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888888"/>
                </a:solidFill>
              </a:defRPr>
            </a:lvl3pPr>
            <a:lvl4pPr indent="0" lvl="3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888888"/>
                </a:solidFill>
              </a:defRPr>
            </a:lvl4pPr>
            <a:lvl5pPr indent="0" lvl="4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888888"/>
                </a:solidFill>
              </a:defRPr>
            </a:lvl5pPr>
            <a:lvl6pPr indent="0" lvl="5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888888"/>
                </a:solidFill>
              </a:defRPr>
            </a:lvl6pPr>
            <a:lvl7pPr indent="0" lvl="6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888888"/>
                </a:solidFill>
              </a:defRPr>
            </a:lvl7pPr>
            <a:lvl8pPr indent="0" lvl="7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888888"/>
                </a:solidFill>
              </a:defRPr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888888"/>
                </a:solidFill>
              </a:defRPr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2"/>
                </a:solidFill>
              </a:defRPr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2"/>
                </a:solidFill>
              </a:defRPr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2"/>
                </a:solidFill>
              </a:defRPr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2"/>
                </a:solidFill>
              </a:defRPr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2"/>
                </a:solidFill>
              </a:defRPr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2"/>
                </a:solidFill>
              </a:defRPr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2"/>
                </a:solidFill>
              </a:defRPr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 algn="r">
              <a:buNone/>
              <a:defRPr sz="1300">
                <a:solidFill>
                  <a:srgbClr val="888888"/>
                </a:solidFill>
              </a:defRPr>
            </a:lvl1pPr>
            <a:lvl2pPr indent="0" lvl="1" marL="3657600" marR="0" rtl="0" algn="r">
              <a:buNone/>
              <a:defRPr sz="1300">
                <a:solidFill>
                  <a:srgbClr val="888888"/>
                </a:solidFill>
              </a:defRPr>
            </a:lvl2pPr>
            <a:lvl3pPr indent="0" lvl="2" marL="3657600" marR="0" rtl="0" algn="r">
              <a:buNone/>
              <a:defRPr sz="1300">
                <a:solidFill>
                  <a:srgbClr val="888888"/>
                </a:solidFill>
              </a:defRPr>
            </a:lvl3pPr>
            <a:lvl4pPr indent="0" lvl="3" marL="3657600" marR="0" rtl="0" algn="r">
              <a:buNone/>
              <a:defRPr sz="1300">
                <a:solidFill>
                  <a:srgbClr val="888888"/>
                </a:solidFill>
              </a:defRPr>
            </a:lvl4pPr>
            <a:lvl5pPr indent="0" lvl="4" marL="3657600" marR="0" rtl="0" algn="r">
              <a:buNone/>
              <a:defRPr sz="1300">
                <a:solidFill>
                  <a:srgbClr val="888888"/>
                </a:solidFill>
              </a:defRPr>
            </a:lvl5pPr>
            <a:lvl6pPr indent="0" lvl="5" marL="3657600" marR="0" rtl="0" algn="r">
              <a:buNone/>
              <a:defRPr sz="1300">
                <a:solidFill>
                  <a:srgbClr val="888888"/>
                </a:solidFill>
              </a:defRPr>
            </a:lvl6pPr>
            <a:lvl7pPr indent="0" lvl="6" marL="3657600" marR="0" rtl="0" algn="r">
              <a:buNone/>
              <a:defRPr sz="1300">
                <a:solidFill>
                  <a:srgbClr val="888888"/>
                </a:solidFill>
              </a:defRPr>
            </a:lvl7pPr>
            <a:lvl8pPr indent="0" lvl="7" marL="3657600" marR="0" rtl="0" algn="r">
              <a:buNone/>
              <a:defRPr sz="1300">
                <a:solidFill>
                  <a:srgbClr val="888888"/>
                </a:solidFill>
              </a:defRPr>
            </a:lvl8pPr>
            <a:lvl9pPr indent="0" lvl="8" marL="3657600" marR="0" rtl="0" algn="r">
              <a:buNone/>
              <a:defRPr sz="1300">
                <a:solidFill>
                  <a:srgbClr val="888888"/>
                </a:solidFill>
              </a:defRPr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79.png"/><Relationship Id="rId5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79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55.png"/><Relationship Id="rId7" Type="http://schemas.openxmlformats.org/officeDocument/2006/relationships/image" Target="../media/image57.png"/><Relationship Id="rId8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7.png"/><Relationship Id="rId5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11" Type="http://schemas.openxmlformats.org/officeDocument/2006/relationships/image" Target="../media/image16.png"/><Relationship Id="rId10" Type="http://schemas.openxmlformats.org/officeDocument/2006/relationships/image" Target="../media/image19.png"/><Relationship Id="rId9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1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45.png"/><Relationship Id="rId5" Type="http://schemas.openxmlformats.org/officeDocument/2006/relationships/image" Target="../media/image36.png"/><Relationship Id="rId6" Type="http://schemas.openxmlformats.org/officeDocument/2006/relationships/image" Target="../media/image57.png"/><Relationship Id="rId7" Type="http://schemas.openxmlformats.org/officeDocument/2006/relationships/image" Target="../media/image59.png"/><Relationship Id="rId8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Relationship Id="rId4" Type="http://schemas.openxmlformats.org/officeDocument/2006/relationships/image" Target="../media/image7.png"/><Relationship Id="rId5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47.png"/><Relationship Id="rId5" Type="http://schemas.openxmlformats.org/officeDocument/2006/relationships/image" Target="../media/image60.png"/><Relationship Id="rId6" Type="http://schemas.openxmlformats.org/officeDocument/2006/relationships/image" Target="../media/image36.png"/><Relationship Id="rId7" Type="http://schemas.openxmlformats.org/officeDocument/2006/relationships/image" Target="../media/image58.png"/><Relationship Id="rId8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4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8.png"/><Relationship Id="rId4" Type="http://schemas.openxmlformats.org/officeDocument/2006/relationships/image" Target="../media/image7.png"/><Relationship Id="rId5" Type="http://schemas.openxmlformats.org/officeDocument/2006/relationships/image" Target="../media/image6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88.png"/><Relationship Id="rId5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69.png"/><Relationship Id="rId9" Type="http://schemas.openxmlformats.org/officeDocument/2006/relationships/image" Target="../media/image68.png"/><Relationship Id="rId5" Type="http://schemas.openxmlformats.org/officeDocument/2006/relationships/image" Target="../media/image61.png"/><Relationship Id="rId6" Type="http://schemas.openxmlformats.org/officeDocument/2006/relationships/image" Target="../media/image36.png"/><Relationship Id="rId7" Type="http://schemas.openxmlformats.org/officeDocument/2006/relationships/image" Target="../media/image66.png"/><Relationship Id="rId8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63.png"/><Relationship Id="rId5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67.png"/><Relationship Id="rId5" Type="http://schemas.openxmlformats.org/officeDocument/2006/relationships/image" Target="../media/image65.png"/><Relationship Id="rId6" Type="http://schemas.openxmlformats.org/officeDocument/2006/relationships/image" Target="../media/image36.png"/><Relationship Id="rId7" Type="http://schemas.openxmlformats.org/officeDocument/2006/relationships/image" Target="../media/image7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Relationship Id="rId4" Type="http://schemas.openxmlformats.org/officeDocument/2006/relationships/image" Target="../media/image77.png"/><Relationship Id="rId5" Type="http://schemas.openxmlformats.org/officeDocument/2006/relationships/image" Target="../media/image36.png"/><Relationship Id="rId6" Type="http://schemas.openxmlformats.org/officeDocument/2006/relationships/image" Target="../media/image87.png"/><Relationship Id="rId7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5.png"/><Relationship Id="rId4" Type="http://schemas.openxmlformats.org/officeDocument/2006/relationships/image" Target="../media/image7.png"/><Relationship Id="rId5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7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3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Relationship Id="rId4" Type="http://schemas.openxmlformats.org/officeDocument/2006/relationships/image" Target="../media/image76.png"/><Relationship Id="rId5" Type="http://schemas.openxmlformats.org/officeDocument/2006/relationships/image" Target="../media/image8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Relationship Id="rId4" Type="http://schemas.openxmlformats.org/officeDocument/2006/relationships/image" Target="../media/image76.png"/><Relationship Id="rId5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Relationship Id="rId5" Type="http://schemas.openxmlformats.org/officeDocument/2006/relationships/image" Target="../media/image46.png"/><Relationship Id="rId6" Type="http://schemas.openxmlformats.org/officeDocument/2006/relationships/image" Target="../media/image54.png"/><Relationship Id="rId7" Type="http://schemas.openxmlformats.org/officeDocument/2006/relationships/image" Target="../media/image7.png"/><Relationship Id="rId8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.png"/><Relationship Id="rId4" Type="http://schemas.openxmlformats.org/officeDocument/2006/relationships/image" Target="../media/image74.png"/><Relationship Id="rId5" Type="http://schemas.openxmlformats.org/officeDocument/2006/relationships/image" Target="../media/image36.png"/><Relationship Id="rId6" Type="http://schemas.openxmlformats.org/officeDocument/2006/relationships/image" Target="../media/image80.png"/><Relationship Id="rId7" Type="http://schemas.openxmlformats.org/officeDocument/2006/relationships/image" Target="../media/image7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1.png"/><Relationship Id="rId4" Type="http://schemas.openxmlformats.org/officeDocument/2006/relationships/image" Target="../media/image7.png"/><Relationship Id="rId5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.png"/><Relationship Id="rId4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.png"/><Relationship Id="rId4" Type="http://schemas.openxmlformats.org/officeDocument/2006/relationships/image" Target="../media/image97.png"/><Relationship Id="rId9" Type="http://schemas.openxmlformats.org/officeDocument/2006/relationships/image" Target="../media/image85.png"/><Relationship Id="rId5" Type="http://schemas.openxmlformats.org/officeDocument/2006/relationships/image" Target="../media/image78.png"/><Relationship Id="rId6" Type="http://schemas.openxmlformats.org/officeDocument/2006/relationships/image" Target="../media/image36.png"/><Relationship Id="rId7" Type="http://schemas.openxmlformats.org/officeDocument/2006/relationships/image" Target="../media/image82.png"/><Relationship Id="rId8" Type="http://schemas.openxmlformats.org/officeDocument/2006/relationships/image" Target="../media/image8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.png"/><Relationship Id="rId4" Type="http://schemas.openxmlformats.org/officeDocument/2006/relationships/image" Target="../media/image5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.png"/><Relationship Id="rId4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5.png"/><Relationship Id="rId11" Type="http://schemas.openxmlformats.org/officeDocument/2006/relationships/image" Target="../media/image20.png"/><Relationship Id="rId10" Type="http://schemas.openxmlformats.org/officeDocument/2006/relationships/image" Target="../media/image28.png"/><Relationship Id="rId12" Type="http://schemas.openxmlformats.org/officeDocument/2006/relationships/image" Target="../media/image34.png"/><Relationship Id="rId9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8.png"/><Relationship Id="rId4" Type="http://schemas.openxmlformats.org/officeDocument/2006/relationships/image" Target="../media/image7.png"/><Relationship Id="rId5" Type="http://schemas.openxmlformats.org/officeDocument/2006/relationships/image" Target="../media/image7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4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4.png"/><Relationship Id="rId4" Type="http://schemas.openxmlformats.org/officeDocument/2006/relationships/image" Target="../media/image7.png"/><Relationship Id="rId5" Type="http://schemas.openxmlformats.org/officeDocument/2006/relationships/image" Target="../media/image11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.png"/><Relationship Id="rId4" Type="http://schemas.openxmlformats.org/officeDocument/2006/relationships/image" Target="../media/image35.png"/><Relationship Id="rId5" Type="http://schemas.openxmlformats.org/officeDocument/2006/relationships/image" Target="../media/image11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9" Type="http://schemas.openxmlformats.org/officeDocument/2006/relationships/image" Target="../media/image92.png"/><Relationship Id="rId5" Type="http://schemas.openxmlformats.org/officeDocument/2006/relationships/image" Target="../media/image90.png"/><Relationship Id="rId6" Type="http://schemas.openxmlformats.org/officeDocument/2006/relationships/image" Target="../media/image86.png"/><Relationship Id="rId7" Type="http://schemas.openxmlformats.org/officeDocument/2006/relationships/image" Target="../media/image91.png"/><Relationship Id="rId8" Type="http://schemas.openxmlformats.org/officeDocument/2006/relationships/image" Target="../media/image9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.png"/><Relationship Id="rId4" Type="http://schemas.openxmlformats.org/officeDocument/2006/relationships/image" Target="../media/image95.png"/><Relationship Id="rId5" Type="http://schemas.openxmlformats.org/officeDocument/2006/relationships/image" Target="../media/image3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.png"/><Relationship Id="rId4" Type="http://schemas.openxmlformats.org/officeDocument/2006/relationships/image" Target="../media/image5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11" Type="http://schemas.openxmlformats.org/officeDocument/2006/relationships/image" Target="../media/image1.png"/><Relationship Id="rId10" Type="http://schemas.openxmlformats.org/officeDocument/2006/relationships/image" Target="../media/image15.png"/><Relationship Id="rId9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2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9" Type="http://schemas.openxmlformats.org/officeDocument/2006/relationships/image" Target="../media/image102.png"/><Relationship Id="rId5" Type="http://schemas.openxmlformats.org/officeDocument/2006/relationships/image" Target="../media/image89.png"/><Relationship Id="rId6" Type="http://schemas.openxmlformats.org/officeDocument/2006/relationships/image" Target="../media/image103.png"/><Relationship Id="rId7" Type="http://schemas.openxmlformats.org/officeDocument/2006/relationships/image" Target="../media/image93.png"/><Relationship Id="rId8" Type="http://schemas.openxmlformats.org/officeDocument/2006/relationships/image" Target="../media/image10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7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.png"/><Relationship Id="rId4" Type="http://schemas.openxmlformats.org/officeDocument/2006/relationships/image" Target="../media/image105.png"/><Relationship Id="rId5" Type="http://schemas.openxmlformats.org/officeDocument/2006/relationships/image" Target="../media/image99.png"/><Relationship Id="rId6" Type="http://schemas.openxmlformats.org/officeDocument/2006/relationships/image" Target="../media/image12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.png"/><Relationship Id="rId4" Type="http://schemas.openxmlformats.org/officeDocument/2006/relationships/image" Target="../media/image109.png"/><Relationship Id="rId5" Type="http://schemas.openxmlformats.org/officeDocument/2006/relationships/image" Target="../media/image10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76.xml.rels><?xml version="1.0" encoding="UTF-8" standalone="yes"?><Relationships xmlns="http://schemas.openxmlformats.org/package/2006/relationships"><Relationship Id="rId11" Type="http://schemas.openxmlformats.org/officeDocument/2006/relationships/hyperlink" Target="https://flask-sqlalchemy.palletsprojects.com/en/3.1.x/api/#module-flask_sqlalchemy.record_queries" TargetMode="External"/><Relationship Id="rId10" Type="http://schemas.openxmlformats.org/officeDocument/2006/relationships/hyperlink" Target="https://docs.sqlalchemy.org/en/20/orm/queryguide/relationships.html" TargetMode="External"/><Relationship Id="rId13" Type="http://schemas.openxmlformats.org/officeDocument/2006/relationships/hyperlink" Target="https://github.com/caarmen/movies" TargetMode="External"/><Relationship Id="rId12" Type="http://schemas.openxmlformats.org/officeDocument/2006/relationships/hyperlink" Target="https://github.com/caarmen/movie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.png"/><Relationship Id="rId4" Type="http://schemas.openxmlformats.org/officeDocument/2006/relationships/hyperlink" Target="https://django-debug-toolbar.readthedocs.io/en/latest/" TargetMode="External"/><Relationship Id="rId9" Type="http://schemas.openxmlformats.org/officeDocument/2006/relationships/hyperlink" Target="https://flask-debugtoolbar.readthedocs.io/en/latest/" TargetMode="External"/><Relationship Id="rId15" Type="http://schemas.openxmlformats.org/officeDocument/2006/relationships/image" Target="../media/image110.png"/><Relationship Id="rId14" Type="http://schemas.openxmlformats.org/officeDocument/2006/relationships/image" Target="../media/image117.png"/><Relationship Id="rId17" Type="http://schemas.openxmlformats.org/officeDocument/2006/relationships/image" Target="../media/image120.png"/><Relationship Id="rId16" Type="http://schemas.openxmlformats.org/officeDocument/2006/relationships/image" Target="../media/image116.png"/><Relationship Id="rId5" Type="http://schemas.openxmlformats.org/officeDocument/2006/relationships/hyperlink" Target="https://docs.djangoproject.com/en/5.1/ref/logging/" TargetMode="External"/><Relationship Id="rId6" Type="http://schemas.openxmlformats.org/officeDocument/2006/relationships/hyperlink" Target="https://docs.djangoproject.com/en/5.1/ref/models/querysets/#select-related" TargetMode="External"/><Relationship Id="rId7" Type="http://schemas.openxmlformats.org/officeDocument/2006/relationships/hyperlink" Target="https://docs.djangoproject.com/en/5.1/ref/models/querysets/#prefetch-related" TargetMode="External"/><Relationship Id="rId8" Type="http://schemas.openxmlformats.org/officeDocument/2006/relationships/hyperlink" Target="https://pytest-django.readthedocs.io/en/latest/helpers.html#django-assert-num-querie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11" Type="http://schemas.openxmlformats.org/officeDocument/2006/relationships/image" Target="../media/image40.png"/><Relationship Id="rId10" Type="http://schemas.openxmlformats.org/officeDocument/2006/relationships/image" Target="../media/image37.png"/><Relationship Id="rId9" Type="http://schemas.openxmlformats.org/officeDocument/2006/relationships/image" Target="../media/image32.png"/><Relationship Id="rId5" Type="http://schemas.openxmlformats.org/officeDocument/2006/relationships/image" Target="../media/image15.png"/><Relationship Id="rId6" Type="http://schemas.openxmlformats.org/officeDocument/2006/relationships/image" Target="../media/image27.png"/><Relationship Id="rId7" Type="http://schemas.openxmlformats.org/officeDocument/2006/relationships/image" Target="../media/image1.png"/><Relationship Id="rId8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/>
        </p:nvSpPr>
        <p:spPr>
          <a:xfrm>
            <a:off x="4210475" y="2363100"/>
            <a:ext cx="41349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" sz="2600">
                <a:solidFill>
                  <a:srgbClr val="84BE5D"/>
                </a:solidFill>
                <a:latin typeface="Lato Light"/>
                <a:ea typeface="Lato Light"/>
                <a:cs typeface="Lato Light"/>
                <a:sym typeface="Lato Light"/>
              </a:rPr>
              <a:t>Optimizing SQL Queries</a:t>
            </a:r>
            <a:endParaRPr b="0" i="0" sz="2600" u="none" cap="none" strike="noStrike">
              <a:solidFill>
                <a:srgbClr val="84BE5D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206" name="Google Shape;206;p37"/>
          <p:cNvCxnSpPr/>
          <p:nvPr/>
        </p:nvCxnSpPr>
        <p:spPr>
          <a:xfrm>
            <a:off x="3566160" y="1920240"/>
            <a:ext cx="0" cy="1542900"/>
          </a:xfrm>
          <a:prstGeom prst="straightConnector1">
            <a:avLst/>
          </a:prstGeom>
          <a:noFill/>
          <a:ln cap="flat" cmpd="sng" w="19050">
            <a:solidFill>
              <a:srgbClr val="85BF5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ogo_genymobile.png" id="207" name="Google Shape;20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2011680"/>
            <a:ext cx="1346700" cy="150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7"/>
          <p:cNvSpPr txBox="1"/>
          <p:nvPr/>
        </p:nvSpPr>
        <p:spPr>
          <a:xfrm>
            <a:off x="4210475" y="2944275"/>
            <a:ext cx="4280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Tackling the N+1 problem with ORMs</a:t>
            </a:r>
            <a:endParaRPr b="0" i="0" sz="18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925" y="1459700"/>
            <a:ext cx="6477000" cy="2343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46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447" name="Google Shape;447;p46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448" name="Google Shape;448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9" name="Google Shape;44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46"/>
          <p:cNvSpPr txBox="1"/>
          <p:nvPr/>
        </p:nvSpPr>
        <p:spPr>
          <a:xfrm>
            <a:off x="366625" y="551200"/>
            <a:ext cx="4607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One-to-one relationship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480-172q-137 0-222.5-32.5T172-290v-390q0-45 90-76.5T480-788q128 0 218 31.5t90 76.5v390q0 53-85.5 85.5T480-172Zm0-436q84.33 0 171.17-23.5Q738-655 759.67-684.33 738.33-715 652.5-739.5T480-764q-85.33 0-173.17 23.5Q219-717 198.33-688.33 218-657 304.5-632.5T480-608Zm0 205.33q41 0 81.67-4.33 40.66-4.33 77.5-12.67Q676-428 708-440.33q32-12.34 56-27.34V-652q-24.67 15.67-56.33 28-31.67 12.33-68.84 20.67-37.16 8.33-77.5 12.66-40.33 4.34-81.33 4.34-43 0-84.17-4.84Q354.67-596 318-604.33q-36.67-8.34-67.5-20.17-30.83-11.83-54.5-27.5v184.33q23 15 54.17 26.84Q281.33-429 318-420.33q36.67 8.66 77.5 13.16t84.5 4.5ZM480-196q53.67 0 100.33-5.83 46.67-5.84 83.34-16.67 36.66-10.83 62.5-26.5Q752-260.67 764-279.33v-164.34Q740-428 708-416q-32 12-68.83 20.33-36.84 8.34-77.5 12.67-40.67 4.33-81.67 4.33-43.67 0-84.5-4.5T318-396q-36.67-8.33-67.5-20.5T196-443.67v164.34q12 19.66 37.83 34.83 25.84 15.17 62.5 26 36.67 10.83 83.34 16.67Q426.33-196 480-196Z&quot;/&gt;&lt;/svg&gt;" id="451" name="Google Shape;45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050" y="60865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47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457" name="Google Shape;457;p47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458" name="Google Shape;458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9" name="Google Shape;45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2" y="873800"/>
            <a:ext cx="248231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750" y="2041775"/>
            <a:ext cx="3078000" cy="11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8"/>
          <p:cNvSpPr/>
          <p:nvPr/>
        </p:nvSpPr>
        <p:spPr>
          <a:xfrm>
            <a:off x="9250" y="2748025"/>
            <a:ext cx="9144000" cy="239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8"/>
          <p:cNvSpPr txBox="1"/>
          <p:nvPr/>
        </p:nvSpPr>
        <p:spPr>
          <a:xfrm>
            <a:off x="4655700" y="1017725"/>
            <a:ext cx="415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BB0066"/>
                </a:solidFill>
                <a:latin typeface="Roboto Mono"/>
                <a:ea typeface="Roboto Mono"/>
                <a:cs typeface="Roboto Mono"/>
                <a:sym typeface="Roboto Mono"/>
              </a:rPr>
              <a:t>Finance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(models.Model):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budget = models.DecimalField(...)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box_office = models.DecimalField(...)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8" name="Google Shape;468;p48"/>
          <p:cNvSpPr txBox="1"/>
          <p:nvPr/>
        </p:nvSpPr>
        <p:spPr>
          <a:xfrm>
            <a:off x="366625" y="1017725"/>
            <a:ext cx="3971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BB00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(models.Model):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title = models.CharField(...)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release_year = models.IntegerField(...) </a:t>
            </a:r>
            <a:endParaRPr sz="1100">
              <a:solidFill>
                <a:srgbClr val="888888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9" name="Google Shape;469;p48"/>
          <p:cNvSpPr txBox="1"/>
          <p:nvPr/>
        </p:nvSpPr>
        <p:spPr>
          <a:xfrm>
            <a:off x="366625" y="2931650"/>
            <a:ext cx="180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movies_movie:</a:t>
            </a:r>
            <a:endParaRPr sz="12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0" name="Google Shape;470;p48"/>
          <p:cNvSpPr txBox="1"/>
          <p:nvPr/>
        </p:nvSpPr>
        <p:spPr>
          <a:xfrm>
            <a:off x="4655700" y="2931650"/>
            <a:ext cx="180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movies_finance:</a:t>
            </a:r>
            <a:endParaRPr sz="12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471" name="Google Shape;471;p48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472" name="Google Shape;472;p48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473" name="Google Shape;473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4" name="Google Shape;474;p48"/>
          <p:cNvSpPr txBox="1"/>
          <p:nvPr/>
        </p:nvSpPr>
        <p:spPr>
          <a:xfrm>
            <a:off x="366625" y="551200"/>
            <a:ext cx="2205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Django - models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5" name="Google Shape;475;p48"/>
          <p:cNvSpPr txBox="1"/>
          <p:nvPr/>
        </p:nvSpPr>
        <p:spPr>
          <a:xfrm>
            <a:off x="4655700" y="1805150"/>
            <a:ext cx="415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movie = models.OneToOneField(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Movie,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on_delete=models.CASCADE,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6" name="Google Shape;476;p48"/>
          <p:cNvSpPr txBox="1"/>
          <p:nvPr/>
        </p:nvSpPr>
        <p:spPr>
          <a:xfrm>
            <a:off x="366625" y="1682463"/>
            <a:ext cx="397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88888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 finance: related Finance.</a:t>
            </a:r>
            <a:endParaRPr sz="1100">
              <a:solidFill>
                <a:srgbClr val="888888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7" name="Google Shape;47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383.33-373.33 17.34-17.34L311.33-480l88.34-88.33-18-17.34-105 105.67 106.66 106.67Zm194 0 106-106.67-106-106.67-18 17.34L648.67-480l-89.34 89.33 18 17.34ZM228-172q-23.85 0-39.93-16.07Q172-204.15 172-228v-504q0-23.85 16.07-39.93Q204.15-788 228-788h504q23.85 0 39.93 16.07Q788-755.85 788-732v504q0 23.85-16.07 39.93Q755.85-172 732-172H228Zm0-24h504q12 0 22-10t10-22v-504q0-12-10-22t-22-10H228q-12 0-22 10t-10 22v504q0 12 10 22t22 10Zm-32-568v568-568Z&quot;/&gt;&lt;/svg&gt;" id="478" name="Google Shape;47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00" y="60865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8"/>
          <p:cNvSpPr txBox="1"/>
          <p:nvPr/>
        </p:nvSpPr>
        <p:spPr>
          <a:xfrm>
            <a:off x="1955425" y="2409325"/>
            <a:ext cx="4710300" cy="7389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python manage.py makemigrations</a:t>
            </a:r>
            <a:endParaRPr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python manage.py migrate</a:t>
            </a:r>
            <a:endParaRPr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480" name="Google Shape;480;p48"/>
          <p:cNvGraphicFramePr/>
          <p:nvPr/>
        </p:nvGraphicFramePr>
        <p:xfrm>
          <a:off x="366625" y="331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257150"/>
                <a:gridCol w="2247200"/>
                <a:gridCol w="1166000"/>
              </a:tblGrid>
              <a:tr h="22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title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release_year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2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The Hunchback of Notre Dame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1930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The Gold Rush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2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The Kid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1921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The Phantom of the Opera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2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Malice in the Palace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1949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1" name="Google Shape;481;p48"/>
          <p:cNvGraphicFramePr/>
          <p:nvPr/>
        </p:nvGraphicFramePr>
        <p:xfrm>
          <a:off x="4655700" y="331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440750"/>
                <a:gridCol w="1022925"/>
                <a:gridCol w="1035275"/>
                <a:gridCol w="1010525"/>
              </a:tblGrid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budget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box_office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movie_id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1826000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3155000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923000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4000000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250000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5450000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632537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2000000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9"/>
          <p:cNvSpPr txBox="1"/>
          <p:nvPr/>
        </p:nvSpPr>
        <p:spPr>
          <a:xfrm>
            <a:off x="311700" y="994663"/>
            <a:ext cx="4652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BB00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(Base):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__tablename__ = </a:t>
            </a:r>
            <a:r>
              <a:rPr lang="en" sz="11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"movies"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702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Mapped[</a:t>
            </a:r>
            <a:r>
              <a:rPr lang="en" sz="1100">
                <a:solidFill>
                  <a:srgbClr val="00702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] = mapped_column(...)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title: Mapped[</a:t>
            </a:r>
            <a:r>
              <a:rPr lang="en" sz="1100">
                <a:solidFill>
                  <a:srgbClr val="00702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] = mapped_column()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release_year: Mapped[</a:t>
            </a:r>
            <a:r>
              <a:rPr lang="en" sz="1100">
                <a:solidFill>
                  <a:srgbClr val="00702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] = mapped_column(...)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7" name="Google Shape;487;p49"/>
          <p:cNvSpPr txBox="1"/>
          <p:nvPr/>
        </p:nvSpPr>
        <p:spPr>
          <a:xfrm>
            <a:off x="4655700" y="994663"/>
            <a:ext cx="4652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BB00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Finance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(Base):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__tablename__ = </a:t>
            </a:r>
            <a:r>
              <a:rPr lang="en" sz="11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"finance"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702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Mapped[</a:t>
            </a:r>
            <a:r>
              <a:rPr lang="en" sz="1100">
                <a:solidFill>
                  <a:srgbClr val="00702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] = mapped_column(...)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budget: Mapped[</a:t>
            </a:r>
            <a:r>
              <a:rPr lang="en" sz="1100">
                <a:solidFill>
                  <a:srgbClr val="00702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] = mapped_column()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box_office: Mapped[</a:t>
            </a:r>
            <a:r>
              <a:rPr lang="en" sz="1100">
                <a:solidFill>
                  <a:srgbClr val="00702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] = mapped_column()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488" name="Google Shape;488;p49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489" name="Google Shape;489;p49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490" name="Google Shape;490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1" name="Google Shape;491;p49"/>
          <p:cNvSpPr txBox="1"/>
          <p:nvPr/>
        </p:nvSpPr>
        <p:spPr>
          <a:xfrm>
            <a:off x="366625" y="551200"/>
            <a:ext cx="3271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SQLAlchemy - models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2" name="Google Shape;492;p49"/>
          <p:cNvSpPr txBox="1"/>
          <p:nvPr/>
        </p:nvSpPr>
        <p:spPr>
          <a:xfrm>
            <a:off x="311700" y="1922613"/>
            <a:ext cx="4652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finance: Mapped[</a:t>
            </a:r>
            <a:r>
              <a:rPr lang="en" sz="11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"Finance"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relationship(back_populates=</a:t>
            </a:r>
            <a:r>
              <a:rPr lang="en" sz="11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3" name="Google Shape;493;p49"/>
          <p:cNvSpPr/>
          <p:nvPr/>
        </p:nvSpPr>
        <p:spPr>
          <a:xfrm>
            <a:off x="9250" y="3088600"/>
            <a:ext cx="9144000" cy="2055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9"/>
          <p:cNvSpPr txBox="1"/>
          <p:nvPr/>
        </p:nvSpPr>
        <p:spPr>
          <a:xfrm>
            <a:off x="121200" y="3154750"/>
            <a:ext cx="180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movies:</a:t>
            </a:r>
            <a:endParaRPr sz="12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5" name="Google Shape;495;p49"/>
          <p:cNvSpPr txBox="1"/>
          <p:nvPr/>
        </p:nvSpPr>
        <p:spPr>
          <a:xfrm>
            <a:off x="4655700" y="3154750"/>
            <a:ext cx="180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finance:</a:t>
            </a:r>
            <a:endParaRPr sz="12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6" name="Google Shape;496;p49"/>
          <p:cNvSpPr txBox="1"/>
          <p:nvPr/>
        </p:nvSpPr>
        <p:spPr>
          <a:xfrm>
            <a:off x="4655700" y="1869700"/>
            <a:ext cx="4652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movie_id: Mapped[</a:t>
            </a:r>
            <a:r>
              <a:rPr lang="en" sz="1100">
                <a:solidFill>
                  <a:srgbClr val="00702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] = mapped_column(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ForeignKey(</a:t>
            </a:r>
            <a:r>
              <a:rPr lang="en" sz="11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"movies.id"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ondelete=</a:t>
            </a:r>
            <a:r>
              <a:rPr lang="en" sz="11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"CASCADE"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unique=</a:t>
            </a: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7" name="Google Shape;497;p49"/>
          <p:cNvSpPr txBox="1"/>
          <p:nvPr/>
        </p:nvSpPr>
        <p:spPr>
          <a:xfrm>
            <a:off x="4655700" y="2571750"/>
            <a:ext cx="4652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movie: Mapped[</a:t>
            </a:r>
            <a:r>
              <a:rPr lang="en" sz="11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relationship(back_populates=</a:t>
            </a:r>
            <a:r>
              <a:rPr lang="en" sz="11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"finance"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8" name="Google Shape;49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383.33-373.33 17.34-17.34L311.33-480l88.34-88.33-18-17.34-105 105.67 106.66 106.67Zm194 0 106-106.67-106-106.67-18 17.34L648.67-480l-89.34 89.33 18 17.34ZM228-172q-23.85 0-39.93-16.07Q172-204.15 172-228v-504q0-23.85 16.07-39.93Q204.15-788 228-788h504q23.85 0 39.93 16.07Q788-755.85 788-732v504q0 23.85-16.07 39.93Q755.85-172 732-172H228Zm0-24h504q12 0 22-10t10-22v-504q0-12-10-22t-22-10H228q-12 0-22 10t-10 22v504q0 12 10 22t22 10Zm-32-568v568-568Z&quot;/&gt;&lt;/svg&gt;" id="499" name="Google Shape;49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00" y="60865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9"/>
          <p:cNvSpPr txBox="1"/>
          <p:nvPr/>
        </p:nvSpPr>
        <p:spPr>
          <a:xfrm>
            <a:off x="1955425" y="2701925"/>
            <a:ext cx="4710300" cy="7686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alembic revision --autogenerate</a:t>
            </a:r>
            <a:endParaRPr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$ alembic upgrade head</a:t>
            </a:r>
            <a:endParaRPr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501" name="Google Shape;501;p49"/>
          <p:cNvGraphicFramePr/>
          <p:nvPr/>
        </p:nvGraphicFramePr>
        <p:xfrm>
          <a:off x="167200" y="356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257150"/>
                <a:gridCol w="2247200"/>
                <a:gridCol w="1166000"/>
              </a:tblGrid>
              <a:tr h="22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title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release_year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2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The Hunchback of Notre Dame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1930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The Gold Rush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2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The Kid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1921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The Phantom of the Opera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2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Malice in the Palace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1949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2" name="Google Shape;502;p49"/>
          <p:cNvGraphicFramePr/>
          <p:nvPr/>
        </p:nvGraphicFramePr>
        <p:xfrm>
          <a:off x="4710350" y="356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438450"/>
                <a:gridCol w="1017625"/>
                <a:gridCol w="1029900"/>
                <a:gridCol w="1005275"/>
              </a:tblGrid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budget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box_office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movie_id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1826000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3155000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923000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4000000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250000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5450000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632537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2000000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0"/>
          <p:cNvSpPr txBox="1"/>
          <p:nvPr/>
        </p:nvSpPr>
        <p:spPr>
          <a:xfrm>
            <a:off x="366625" y="1933825"/>
            <a:ext cx="3324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66BB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list_movies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(request):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movies = Movie.objects.all()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8" name="Google Shape;508;p50"/>
          <p:cNvSpPr txBox="1"/>
          <p:nvPr/>
        </p:nvSpPr>
        <p:spPr>
          <a:xfrm>
            <a:off x="4221300" y="1900900"/>
            <a:ext cx="480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@bp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.route(</a:t>
            </a:r>
            <a:r>
              <a:rPr lang="en" sz="12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"/list-movies"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methods=(</a:t>
            </a:r>
            <a:r>
              <a:rPr lang="en" sz="12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"GET"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,))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66BB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list_movies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():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movies = db.session.scalars(select(Movie)).all()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09" name="Google Shape;509;p50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510" name="Google Shape;510;p50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511" name="Google Shape;511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2" name="Google Shape;512;p50"/>
          <p:cNvSpPr txBox="1"/>
          <p:nvPr/>
        </p:nvSpPr>
        <p:spPr>
          <a:xfrm>
            <a:off x="366625" y="551200"/>
            <a:ext cx="3271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View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3" name="Google Shape;513;p50"/>
          <p:cNvSpPr txBox="1"/>
          <p:nvPr/>
        </p:nvSpPr>
        <p:spPr>
          <a:xfrm>
            <a:off x="366625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Django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514" name="Google Shape;514;p50"/>
          <p:cNvSpPr txBox="1"/>
          <p:nvPr/>
        </p:nvSpPr>
        <p:spPr>
          <a:xfrm>
            <a:off x="4221300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Flask/SQLAlchemy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515" name="Google Shape;515;p50"/>
          <p:cNvSpPr txBox="1"/>
          <p:nvPr/>
        </p:nvSpPr>
        <p:spPr>
          <a:xfrm>
            <a:off x="366625" y="2598475"/>
            <a:ext cx="3324600" cy="18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render(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request,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"movies/onetoone.html"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context={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2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"movie_list"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movies,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6" name="Google Shape;516;p50"/>
          <p:cNvSpPr txBox="1"/>
          <p:nvPr/>
        </p:nvSpPr>
        <p:spPr>
          <a:xfrm>
            <a:off x="4221300" y="2824300"/>
            <a:ext cx="480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render_template(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"movies/onetoone.html"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movie_list=movies,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7" name="Google Shape;51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383.33-373.33 17.34-17.34L311.33-480l88.34-88.33-18-17.34-105 105.67 106.66 106.67Zm194 0 106-106.67-106-106.67-18 17.34L648.67-480l-89.34 89.33 18 17.34ZM228-172q-23.85 0-39.93-16.07Q172-204.15 172-228v-504q0-23.85 16.07-39.93Q204.15-788 228-788h504q23.85 0 39.93 16.07Q788-755.85 788-732v504q0 23.85-16.07 39.93Q755.85-172 732-172H228Zm0-24h504q12 0 22-10t10-22v-504q0-12-10-22t-22-10H228q-12 0-22 10t-10 22v504q0 12 10 22t22 10Zm-32-568v568-568Z&quot;/&gt;&lt;/svg&gt;" id="518" name="Google Shape;5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00" y="60865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1"/>
          <p:cNvSpPr txBox="1"/>
          <p:nvPr/>
        </p:nvSpPr>
        <p:spPr>
          <a:xfrm>
            <a:off x="366625" y="1595475"/>
            <a:ext cx="507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77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&lt;p&gt;</a:t>
            </a:r>
            <a:r>
              <a:rPr lang="en" sz="1200">
                <a:solidFill>
                  <a:srgbClr val="5577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966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movie_list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| </a:t>
            </a:r>
            <a:r>
              <a:rPr lang="en" sz="1200">
                <a:solidFill>
                  <a:srgbClr val="0066BB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length</a:t>
            </a:r>
            <a:r>
              <a:rPr lang="en" sz="1200">
                <a:solidFill>
                  <a:srgbClr val="5577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movies.</a:t>
            </a:r>
            <a:r>
              <a:rPr lang="en" sz="1200">
                <a:solidFill>
                  <a:srgbClr val="0077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&lt;/p&gt;</a:t>
            </a:r>
            <a:endParaRPr sz="1200">
              <a:solidFill>
                <a:srgbClr val="5577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4" name="Google Shape;52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5" name="Google Shape;525;p51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526" name="Google Shape;526;p51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527" name="Google Shape;527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8" name="Google Shape;528;p51"/>
          <p:cNvSpPr txBox="1"/>
          <p:nvPr/>
        </p:nvSpPr>
        <p:spPr>
          <a:xfrm>
            <a:off x="366625" y="551200"/>
            <a:ext cx="3271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Template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529" name="Google Shape;52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4601" y="551189"/>
            <a:ext cx="2786476" cy="4289162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1"/>
          <p:cNvSpPr txBox="1"/>
          <p:nvPr/>
        </p:nvSpPr>
        <p:spPr>
          <a:xfrm>
            <a:off x="366625" y="2038900"/>
            <a:ext cx="5077200" cy="22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77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{%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966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966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movie_list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5577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%}</a:t>
            </a:r>
            <a:endParaRPr sz="1200">
              <a:solidFill>
                <a:srgbClr val="5577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77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77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&lt;div&gt;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77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77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77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{%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endfor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5577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%}</a:t>
            </a:r>
            <a:endParaRPr sz="1200">
              <a:solidFill>
                <a:srgbClr val="5577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1" name="Google Shape;531;p51"/>
          <p:cNvSpPr txBox="1"/>
          <p:nvPr/>
        </p:nvSpPr>
        <p:spPr>
          <a:xfrm>
            <a:off x="366625" y="2695450"/>
            <a:ext cx="52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0077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&lt;h2&gt;</a:t>
            </a:r>
            <a:r>
              <a:rPr lang="en" sz="1200">
                <a:solidFill>
                  <a:srgbClr val="5577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966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movie.title</a:t>
            </a:r>
            <a:r>
              <a:rPr lang="en" sz="1200">
                <a:solidFill>
                  <a:srgbClr val="5577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200">
                <a:solidFill>
                  <a:srgbClr val="5577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n" sz="1200">
                <a:solidFill>
                  <a:srgbClr val="9966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movie.release_year</a:t>
            </a:r>
            <a:r>
              <a:rPr lang="en" sz="1200">
                <a:solidFill>
                  <a:srgbClr val="5577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200">
                <a:solidFill>
                  <a:srgbClr val="0077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&lt;/h2&gt;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2" name="Google Shape;532;p51"/>
          <p:cNvSpPr txBox="1"/>
          <p:nvPr/>
        </p:nvSpPr>
        <p:spPr>
          <a:xfrm>
            <a:off x="366625" y="3003000"/>
            <a:ext cx="516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0077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&lt;p&gt;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Budget: $</a:t>
            </a:r>
            <a:r>
              <a:rPr lang="en" sz="1200">
                <a:solidFill>
                  <a:srgbClr val="5577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966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movie.finance.budget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5577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77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&lt;/p&gt;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0077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&lt;p&gt;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Box office: $</a:t>
            </a:r>
            <a:r>
              <a:rPr lang="en" sz="1200">
                <a:solidFill>
                  <a:srgbClr val="5577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966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movie.finance.box_office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5577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77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&lt;/p&gt;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383.33-373.33 17.34-17.34L311.33-480l88.34-88.33-18-17.34-105 105.67 106.66 106.67Zm194 0 106-106.67-106-106.67-18 17.34L648.67-480l-89.34 89.33 18 17.34ZM228-172q-23.85 0-39.93-16.07Q172-204.15 172-228v-504q0-23.85 16.07-39.93Q204.15-788 228-788h504q23.85 0 39.93 16.07Q788-755.85 788-732v504q0 23.85-16.07 39.93Q755.85-172 732-172H228Zm0-24h504q12 0 22-10t10-22v-504q0-12-10-22t-22-10H228q-12 0-22 10t-10 22v504q0 12 10 22t22 10Zm-32-568v568-568Z&quot;/&gt;&lt;/svg&gt;" id="533" name="Google Shape;53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00" y="608650"/>
            <a:ext cx="304800" cy="30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4" name="Google Shape;534;p51"/>
          <p:cNvCxnSpPr/>
          <p:nvPr/>
        </p:nvCxnSpPr>
        <p:spPr>
          <a:xfrm flipH="1" rot="10800000">
            <a:off x="3162650" y="1009900"/>
            <a:ext cx="2863200" cy="660000"/>
          </a:xfrm>
          <a:prstGeom prst="straightConnector1">
            <a:avLst/>
          </a:prstGeom>
          <a:noFill/>
          <a:ln cap="flat" cmpd="sng" w="38100">
            <a:solidFill>
              <a:srgbClr val="85BE5D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35" name="Google Shape;535;p51"/>
          <p:cNvGrpSpPr/>
          <p:nvPr/>
        </p:nvGrpSpPr>
        <p:grpSpPr>
          <a:xfrm>
            <a:off x="2241600" y="1342675"/>
            <a:ext cx="5726250" cy="1464900"/>
            <a:chOff x="2241600" y="1342675"/>
            <a:chExt cx="5726250" cy="1464900"/>
          </a:xfrm>
        </p:grpSpPr>
        <p:cxnSp>
          <p:nvCxnSpPr>
            <p:cNvPr id="536" name="Google Shape;536;p51"/>
            <p:cNvCxnSpPr/>
            <p:nvPr/>
          </p:nvCxnSpPr>
          <p:spPr>
            <a:xfrm flipH="1" rot="10800000">
              <a:off x="2241600" y="1342675"/>
              <a:ext cx="3895200" cy="1442700"/>
            </a:xfrm>
            <a:prstGeom prst="straightConnector1">
              <a:avLst/>
            </a:prstGeom>
            <a:noFill/>
            <a:ln cap="flat" cmpd="sng" w="38100">
              <a:solidFill>
                <a:srgbClr val="85BE5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7" name="Google Shape;537;p51"/>
            <p:cNvCxnSpPr/>
            <p:nvPr/>
          </p:nvCxnSpPr>
          <p:spPr>
            <a:xfrm flipH="1" rot="10800000">
              <a:off x="4028250" y="1387075"/>
              <a:ext cx="3939600" cy="1420500"/>
            </a:xfrm>
            <a:prstGeom prst="straightConnector1">
              <a:avLst/>
            </a:prstGeom>
            <a:noFill/>
            <a:ln cap="flat" cmpd="sng" w="38100">
              <a:solidFill>
                <a:srgbClr val="85BE5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38" name="Google Shape;538;p51"/>
          <p:cNvGrpSpPr/>
          <p:nvPr/>
        </p:nvGrpSpPr>
        <p:grpSpPr>
          <a:xfrm>
            <a:off x="3814400" y="1575650"/>
            <a:ext cx="2810525" cy="1720175"/>
            <a:chOff x="3814400" y="1575650"/>
            <a:chExt cx="2810525" cy="1720175"/>
          </a:xfrm>
        </p:grpSpPr>
        <p:cxnSp>
          <p:nvCxnSpPr>
            <p:cNvPr id="539" name="Google Shape;539;p51"/>
            <p:cNvCxnSpPr/>
            <p:nvPr/>
          </p:nvCxnSpPr>
          <p:spPr>
            <a:xfrm flipH="1" rot="10800000">
              <a:off x="3814400" y="1575650"/>
              <a:ext cx="2344500" cy="1556100"/>
            </a:xfrm>
            <a:prstGeom prst="straightConnector1">
              <a:avLst/>
            </a:prstGeom>
            <a:noFill/>
            <a:ln cap="flat" cmpd="sng" w="38100">
              <a:solidFill>
                <a:srgbClr val="85BE5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40" name="Google Shape;540;p51"/>
            <p:cNvCxnSpPr/>
            <p:nvPr/>
          </p:nvCxnSpPr>
          <p:spPr>
            <a:xfrm flipH="1" rot="10800000">
              <a:off x="4461025" y="1764325"/>
              <a:ext cx="2163900" cy="1531500"/>
            </a:xfrm>
            <a:prstGeom prst="straightConnector1">
              <a:avLst/>
            </a:prstGeom>
            <a:noFill/>
            <a:ln cap="flat" cmpd="sng" w="38100">
              <a:solidFill>
                <a:srgbClr val="85BE5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2"/>
          <p:cNvSpPr txBox="1"/>
          <p:nvPr/>
        </p:nvSpPr>
        <p:spPr>
          <a:xfrm>
            <a:off x="366625" y="1275550"/>
            <a:ext cx="39096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settings.py: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LOGGING = {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"version": </a:t>
            </a:r>
            <a:r>
              <a:rPr lang="en" sz="1300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"disable_existing_loggers": </a:t>
            </a:r>
            <a:r>
              <a:rPr lang="en" sz="13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"handlers": {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"console": {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"class": "logging.StreamHandler",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},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},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"loggers": {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00">
                <a:solidFill>
                  <a:srgbClr val="333333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"django.db.backends"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{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"handlers": ["console"],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300">
                <a:solidFill>
                  <a:srgbClr val="333333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"level": "DEBUG"</a:t>
            </a: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},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},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6" name="Google Shape;546;p52"/>
          <p:cNvSpPr txBox="1"/>
          <p:nvPr/>
        </p:nvSpPr>
        <p:spPr>
          <a:xfrm>
            <a:off x="4221300" y="1484600"/>
            <a:ext cx="48150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logging.basicConfig()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logging.getLogger(</a:t>
            </a:r>
            <a:r>
              <a:rPr lang="en" sz="12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"sqlalchemy.engine"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).setLevel(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logging.DEBUG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7" name="Google Shape;54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8" name="Google Shape;548;p52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549" name="Google Shape;549;p52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550" name="Google Shape;550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1" name="Google Shape;551;p52"/>
          <p:cNvSpPr txBox="1"/>
          <p:nvPr/>
        </p:nvSpPr>
        <p:spPr>
          <a:xfrm>
            <a:off x="366625" y="551200"/>
            <a:ext cx="3854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SQL query inspection - logging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2" name="Google Shape;552;p52"/>
          <p:cNvSpPr txBox="1"/>
          <p:nvPr/>
        </p:nvSpPr>
        <p:spPr>
          <a:xfrm>
            <a:off x="366625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Django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553" name="Google Shape;553;p52"/>
          <p:cNvSpPr txBox="1"/>
          <p:nvPr/>
        </p:nvSpPr>
        <p:spPr>
          <a:xfrm>
            <a:off x="4221300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SQLAlchemy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554" name="Google Shape;5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3"/>
          <p:cNvSpPr txBox="1"/>
          <p:nvPr/>
        </p:nvSpPr>
        <p:spPr>
          <a:xfrm>
            <a:off x="366625" y="1295400"/>
            <a:ext cx="8444100" cy="3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(0.000) SELECT "movies_movie"."id", "movies_movie"."title", "movies_movie"."release_year", "movies_movie"."studio_id" FROM "movies_movie"; args=(); alias=default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(0.000) SELECT "movies_finance"."id", "movies_finance"."movie_id", "movies_finance"."budget", "movies_finance"."box_office" FROM "movies_finance" WHERE "movies_finance"."movie_id" = 485 LIMIT 21; args=(485,); alias=default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(0.000) SELECT "movies_finance"."id", "movies_finance"."movie_id", "movies_finance"."budget", "movies_finance"."box_office" FROM "movies_finance" WHERE "movies_finance"."movie_id" = 486 LIMIT 21; args=(486,); alias=default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(0.000) SELECT "movies_finance"."id", "movies_finance"."movie_id", "movies_finance"."budget", "movies_finance"."box_office" FROM "movies_finance" WHERE "movies_finance"."movie_id" = 487 LIMIT 21; args=(487,); alias=default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0" name="Google Shape;56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1" name="Google Shape;561;p53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562" name="Google Shape;562;p53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563" name="Google Shape;563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4" name="Google Shape;564;p53"/>
          <p:cNvSpPr txBox="1"/>
          <p:nvPr/>
        </p:nvSpPr>
        <p:spPr>
          <a:xfrm>
            <a:off x="366625" y="551200"/>
            <a:ext cx="3854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SQL query inspection - logging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565" name="Google Shape;56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1" name="Google Shape;571;p54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572" name="Google Shape;572;p54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573" name="Google Shape;573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4" name="Google Shape;574;p54"/>
          <p:cNvSpPr txBox="1"/>
          <p:nvPr/>
        </p:nvSpPr>
        <p:spPr>
          <a:xfrm>
            <a:off x="366625" y="551200"/>
            <a:ext cx="6380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SQL query inspection - Django/Flask debug toolbar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575" name="Google Shape;57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9213" y="1096850"/>
            <a:ext cx="4785581" cy="3867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576" name="Google Shape;57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5025" y="3111950"/>
            <a:ext cx="2745700" cy="993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57188" rotWithShape="0" algn="bl">
              <a:srgbClr val="000000">
                <a:alpha val="50000"/>
              </a:srgbClr>
            </a:outerShdw>
          </a:effectLst>
        </p:spPr>
      </p:pic>
      <p:pic>
        <p:nvPicPr>
          <p:cNvPr id="578" name="Google Shape;578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925" y="1126950"/>
            <a:ext cx="2743200" cy="99124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57188" rotWithShape="0" algn="bl">
              <a:srgbClr val="000000">
                <a:alpha val="50000"/>
              </a:srgbClr>
            </a:outerShdw>
          </a:effectLst>
        </p:spPr>
      </p:pic>
      <p:pic>
        <p:nvPicPr>
          <p:cNvPr id="579" name="Google Shape;579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8837" y="448587"/>
            <a:ext cx="4246325" cy="42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5" name="Google Shape;5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25" y="1170125"/>
            <a:ext cx="8251269" cy="3493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p55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587" name="Google Shape;587;p55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588" name="Google Shape;588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9" name="Google Shape;589;p55"/>
          <p:cNvSpPr txBox="1"/>
          <p:nvPr/>
        </p:nvSpPr>
        <p:spPr>
          <a:xfrm>
            <a:off x="366625" y="551200"/>
            <a:ext cx="6380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SQL query inspection - Django/Flask debug toolbar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590" name="Google Shape;59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/>
          <p:nvPr/>
        </p:nvSpPr>
        <p:spPr>
          <a:xfrm>
            <a:off x="0" y="-33975"/>
            <a:ext cx="9144000" cy="352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00013" rotWithShape="0" algn="bl" dir="5520000" dist="47625">
              <a:srgbClr val="000000">
                <a:alpha val="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_long_genymobile.png" id="214" name="Google Shape;21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9675" y="54226"/>
            <a:ext cx="761449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8"/>
          <p:cNvSpPr txBox="1"/>
          <p:nvPr/>
        </p:nvSpPr>
        <p:spPr>
          <a:xfrm>
            <a:off x="366625" y="551200"/>
            <a:ext cx="2205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Contents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16" name="Google Shape;21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3238" y="3992238"/>
            <a:ext cx="1435075" cy="49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38"/>
          <p:cNvGrpSpPr/>
          <p:nvPr/>
        </p:nvGrpSpPr>
        <p:grpSpPr>
          <a:xfrm>
            <a:off x="2111150" y="1774100"/>
            <a:ext cx="1132500" cy="1390300"/>
            <a:chOff x="2119100" y="1774100"/>
            <a:chExt cx="1132500" cy="1390300"/>
          </a:xfrm>
        </p:grpSpPr>
        <p:pic>
          <p:nvPicPr>
            <p:cNvPr descr="&lt;svg xmlns=&quot;http://www.w3.org/2000/svg&quot; height=&quot;48px&quot; viewBox=&quot;0 -960 960 960&quot; width=&quot;48px&quot; fill=&quot;#434343&quot;&gt;&lt;path d=&quot;m383-374 16-16-90-90 89-89-17-16-104 105 106 106Zm195 0 105-106-105-106-17 16 90 90-90 90 17 16ZM226-172q-22.77 0-38.39-15.61Q172-203.23 172-226v-508q0-22.78 15.61-38.39Q203.23-788 226-788h508q22.78 0 38.39 15.61T788-734v508q0 22.77-15.61 38.39Q756.78-172 734-172H226Zm0-22h508q12 0 22-10t10-22v-508q0-12-10-22t-22-10H226q-12 0-22 10t-10 22v508q0 12 10 22t22 10Zm-32-572v572-572Z&quot;/&gt;&lt;/svg&gt;" id="218" name="Google Shape;218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22700" y="1774100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38"/>
            <p:cNvSpPr txBox="1"/>
            <p:nvPr/>
          </p:nvSpPr>
          <p:spPr>
            <a:xfrm>
              <a:off x="2119100" y="2433300"/>
              <a:ext cx="1132500" cy="7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4BE5D"/>
                  </a:solidFill>
                  <a:latin typeface="Lato"/>
                  <a:ea typeface="Lato"/>
                  <a:cs typeface="Lato"/>
                  <a:sym typeface="Lato"/>
                </a:rPr>
                <a:t>Build webpage</a:t>
              </a:r>
              <a:endParaRPr b="1" i="0" sz="1400" u="none" cap="none" strike="noStrike">
                <a:solidFill>
                  <a:srgbClr val="84BE5D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20" name="Google Shape;220;p38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221" name="Google Shape;221;p38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222" name="Google Shape;222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oogle Shape;223;p38"/>
          <p:cNvGrpSpPr/>
          <p:nvPr/>
        </p:nvGrpSpPr>
        <p:grpSpPr>
          <a:xfrm>
            <a:off x="3855675" y="1774100"/>
            <a:ext cx="1356900" cy="1506700"/>
            <a:chOff x="4037175" y="1774100"/>
            <a:chExt cx="1356900" cy="1506700"/>
          </a:xfrm>
        </p:grpSpPr>
        <p:sp>
          <p:nvSpPr>
            <p:cNvPr id="224" name="Google Shape;224;p38"/>
            <p:cNvSpPr txBox="1"/>
            <p:nvPr/>
          </p:nvSpPr>
          <p:spPr>
            <a:xfrm>
              <a:off x="4037175" y="2433300"/>
              <a:ext cx="1356900" cy="84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4BE5D"/>
                  </a:solidFill>
                  <a:latin typeface="Lato"/>
                  <a:ea typeface="Lato"/>
                  <a:cs typeface="Lato"/>
                  <a:sym typeface="Lato"/>
                </a:rPr>
                <a:t>Inspecting queries</a:t>
              </a:r>
              <a:endParaRPr b="1" i="0" sz="1400" u="none" cap="none" strike="noStrike">
                <a:solidFill>
                  <a:srgbClr val="84BE5D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&lt;svg xmlns=&quot;http://www.w3.org/2000/svg&quot; height=&quot;48px&quot; viewBox=&quot;0 -960 960 960&quot; width=&quot;48px&quot; fill=&quot;#000000&quot;&gt;&lt;path d=&quot;m93-275-18-14 164-263 119.57 140L517-667l74 112q-5 2-10.5 3.5T570-549l-52-77-153.56 251L243-516 93-275ZM867-77 724-219q-18 14-38 21t-42 7q-51.83 0-88.42-36.62Q519-264.24 519-316.12t36.62-88.38q36.62-36.5 88.5-36.5t88.38 36.58Q769-367.83 769-316q0 23-7.5 43.5T739-234.55L883-93l-16 16ZM643.86-213Q687-213 717-242.86t30-73Q747-359 717.14-389t-73-30Q601-419 571-389.14t-30 73Q541-273 570.86-243t73 30ZM709-553q-6-2-11.5-2.5T687-557l180-286 18 14-176 276Z&quot;/&gt;&lt;/svg&gt;" id="225" name="Google Shape;225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10825" y="1774100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" name="Google Shape;226;p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7" name="Google Shape;227;p38"/>
          <p:cNvGrpSpPr/>
          <p:nvPr/>
        </p:nvGrpSpPr>
        <p:grpSpPr>
          <a:xfrm>
            <a:off x="5006666" y="3716500"/>
            <a:ext cx="2377147" cy="1050775"/>
            <a:chOff x="4987928" y="3486300"/>
            <a:chExt cx="2377147" cy="1050775"/>
          </a:xfrm>
        </p:grpSpPr>
        <p:pic>
          <p:nvPicPr>
            <p:cNvPr id="228" name="Google Shape;228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987928" y="4037875"/>
              <a:ext cx="2377147" cy="49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05086" y="3486300"/>
              <a:ext cx="1542832" cy="499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0" name="Google Shape;230;p38"/>
          <p:cNvGrpSpPr/>
          <p:nvPr/>
        </p:nvGrpSpPr>
        <p:grpSpPr>
          <a:xfrm>
            <a:off x="5824600" y="1774100"/>
            <a:ext cx="1356900" cy="1390300"/>
            <a:chOff x="5875450" y="1774100"/>
            <a:chExt cx="1356900" cy="1390300"/>
          </a:xfrm>
        </p:grpSpPr>
        <p:sp>
          <p:nvSpPr>
            <p:cNvPr id="231" name="Google Shape;231;p38"/>
            <p:cNvSpPr txBox="1"/>
            <p:nvPr/>
          </p:nvSpPr>
          <p:spPr>
            <a:xfrm>
              <a:off x="5875450" y="2433300"/>
              <a:ext cx="1356900" cy="7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4BE5D"/>
                  </a:solidFill>
                  <a:latin typeface="Lato"/>
                  <a:ea typeface="Lato"/>
                  <a:cs typeface="Lato"/>
                  <a:sym typeface="Lato"/>
                </a:rPr>
                <a:t>Optimizing queries</a:t>
              </a:r>
              <a:endParaRPr b="1" i="0" sz="1400" u="none" cap="none" strike="noStrike">
                <a:solidFill>
                  <a:srgbClr val="84BE5D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&lt;svg xmlns=&quot;http://www.w3.org/2000/svg&quot; height=&quot;48px&quot; viewBox=&quot;0 -960 960 960&quot; width=&quot;48px&quot; fill=&quot;#000000&quot;&gt;&lt;path d=&quot;m413-212 229-274H476l31-245-205 297h143l-32 222Zm-33 74 40-274H259l281-405-39 309h188L380-138Zm92-334Z&quot;/&gt;&lt;/svg&gt;" id="232" name="Google Shape;232;p3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249100" y="1774100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3" name="Google Shape;233;p38"/>
          <p:cNvGrpSpPr/>
          <p:nvPr/>
        </p:nvGrpSpPr>
        <p:grpSpPr>
          <a:xfrm>
            <a:off x="7793525" y="1823700"/>
            <a:ext cx="1132500" cy="1398900"/>
            <a:chOff x="7793525" y="1823700"/>
            <a:chExt cx="1132500" cy="1398900"/>
          </a:xfrm>
        </p:grpSpPr>
        <p:pic>
          <p:nvPicPr>
            <p:cNvPr descr="&lt;svg xmlns=&quot;http://www.w3.org/2000/svg&quot; height=&quot;48px&quot; viewBox=&quot;0 -960 960 960&quot; width=&quot;48px&quot; fill=&quot;#000000&quot;&gt;&lt;path d=&quot;m561-212-15-15 106-106-106-106 15-15 106 106 106-106 15 15-106 106 106 106-15 15-106-106-106 106Zm81-329L537-646l15-15 90 89 172-173 15 16-187 188ZM132-329v-22h308v22H132Zm0-280v-22h308v22H132Z&quot;/&gt;&lt;/svg&gt;" id="234" name="Google Shape;234;p3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54975" y="1823700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38"/>
            <p:cNvSpPr txBox="1"/>
            <p:nvPr/>
          </p:nvSpPr>
          <p:spPr>
            <a:xfrm>
              <a:off x="7793525" y="2491500"/>
              <a:ext cx="1132500" cy="7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4BE5D"/>
                  </a:solidFill>
                  <a:latin typeface="Lato"/>
                  <a:ea typeface="Lato"/>
                  <a:cs typeface="Lato"/>
                  <a:sym typeface="Lato"/>
                </a:rPr>
                <a:t>Testing</a:t>
              </a:r>
              <a:endParaRPr b="1" i="0" sz="1400" u="none" cap="none" strike="noStrike">
                <a:solidFill>
                  <a:srgbClr val="84BE5D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36" name="Google Shape;236;p38"/>
          <p:cNvGrpSpPr/>
          <p:nvPr/>
        </p:nvGrpSpPr>
        <p:grpSpPr>
          <a:xfrm>
            <a:off x="366625" y="1774100"/>
            <a:ext cx="1132500" cy="1580800"/>
            <a:chOff x="366625" y="1774100"/>
            <a:chExt cx="1132500" cy="1580800"/>
          </a:xfrm>
        </p:grpSpPr>
        <p:sp>
          <p:nvSpPr>
            <p:cNvPr id="237" name="Google Shape;237;p38"/>
            <p:cNvSpPr txBox="1"/>
            <p:nvPr/>
          </p:nvSpPr>
          <p:spPr>
            <a:xfrm>
              <a:off x="366625" y="2433300"/>
              <a:ext cx="1132500" cy="92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84BE5D"/>
                  </a:solidFill>
                  <a:latin typeface="Lato"/>
                  <a:ea typeface="Lato"/>
                  <a:cs typeface="Lato"/>
                  <a:sym typeface="Lato"/>
                </a:rPr>
                <a:t>Movies database</a:t>
              </a:r>
              <a:endParaRPr b="0" i="0" sz="9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&lt;svg xmlns=&quot;http://www.w3.org/2000/svg&quot; height=&quot;48px&quot; viewBox=&quot;0 -960 960 960&quot; width=&quot;48px&quot; fill=&quot;#000000&quot;&gt;&lt;path d=&quot;M480-172q-137 0-222.5-32.5T172-290v-390q0-45 90-76.5T480-788q128 0 218 31.5t90 76.5v390q0 53-85.5 85.5T480-172Zm0-437q84 0 171-23.5T761-686q-23-31-109-55.5T480-766q-85 0-173 23.5T197-690q21 32 107.5 56.5T480-609Zm0 207q41 0 82-4.5t78-13q37-8.5 69.5-21T766-468v-188q-25 16-57 28.5t-69.5 21q-37.5 8.5-78 13T480-589q-43 0-84.5-5T317-607.5q-37-8.5-68-20.5t-55-28v188q23 15 54.5 27t68.5 21q37 9 78 13.5t85 4.5Zm0 208q54 0 101-6t84-17q37-11 63-27t38-35v-167q-24 16-56.5 28T640-397.5q-37 8.5-78 13t-82 4.5q-44 0-85-4.5t-78-13q-37-8.5-68-21T194-446v167q12 20 38 35.5t63 26.5q37 11 84 17t101 6Z&quot;/&gt;&lt;/svg&gt;" id="238" name="Google Shape;238;p3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28075" y="1774100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6"/>
          <p:cNvSpPr/>
          <p:nvPr/>
        </p:nvSpPr>
        <p:spPr>
          <a:xfrm>
            <a:off x="3892650" y="-2475"/>
            <a:ext cx="52977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56"/>
          <p:cNvSpPr txBox="1"/>
          <p:nvPr/>
        </p:nvSpPr>
        <p:spPr>
          <a:xfrm>
            <a:off x="366625" y="1404700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SELECT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"id"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"title"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"release_year"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FROM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endParaRPr sz="1100">
              <a:solidFill>
                <a:srgbClr val="AA66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7" name="Google Shape;597;p56"/>
          <p:cNvSpPr txBox="1"/>
          <p:nvPr/>
        </p:nvSpPr>
        <p:spPr>
          <a:xfrm>
            <a:off x="4193650" y="1371100"/>
            <a:ext cx="2179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SELECT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"movies_finance"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"id"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"movies_finance"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"budget"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"movies_finance"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"box_office"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"movies_finance"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"movie_id"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FROM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"movies_finance"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WHERE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"movies_finance"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"movie_id"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= </a:t>
            </a:r>
            <a:r>
              <a:rPr lang="en" sz="1000">
                <a:solidFill>
                  <a:srgbClr val="0000DD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LIMIT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0000DD"/>
                </a:solidFill>
                <a:latin typeface="Lato"/>
                <a:ea typeface="Lato"/>
                <a:cs typeface="Lato"/>
                <a:sym typeface="Lato"/>
              </a:rPr>
              <a:t>21</a:t>
            </a:r>
            <a:endParaRPr sz="1000">
              <a:solidFill>
                <a:srgbClr val="0000D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8" name="Google Shape;598;p56"/>
          <p:cNvSpPr txBox="1"/>
          <p:nvPr/>
        </p:nvSpPr>
        <p:spPr>
          <a:xfrm>
            <a:off x="4193650" y="3236800"/>
            <a:ext cx="2480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SELECT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"movies_finance"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"id"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"movies_finance"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"budget"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"movies_finance"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"box_office"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"movies_finance"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"movie_id"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FROM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"movies_finance"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WHERE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"movies_finance"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"movie_id"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= </a:t>
            </a:r>
            <a:r>
              <a:rPr lang="en" sz="1000">
                <a:solidFill>
                  <a:srgbClr val="0000DD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LIMIT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0000DD"/>
                </a:solidFill>
                <a:latin typeface="Lato"/>
                <a:ea typeface="Lato"/>
                <a:cs typeface="Lato"/>
                <a:sym typeface="Lato"/>
              </a:rPr>
              <a:t>21</a:t>
            </a:r>
            <a:endParaRPr sz="1000">
              <a:solidFill>
                <a:srgbClr val="0000D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0" name="Google Shape;600;p56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601" name="Google Shape;601;p56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602" name="Google Shape;602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3" name="Google Shape;603;p56"/>
          <p:cNvSpPr txBox="1"/>
          <p:nvPr/>
        </p:nvSpPr>
        <p:spPr>
          <a:xfrm>
            <a:off x="366625" y="551025"/>
            <a:ext cx="3453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SQL query inspection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4" name="Google Shape;604;p56"/>
          <p:cNvSpPr txBox="1"/>
          <p:nvPr/>
        </p:nvSpPr>
        <p:spPr>
          <a:xfrm>
            <a:off x="366625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Movie info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605" name="Google Shape;605;p56"/>
          <p:cNvSpPr txBox="1"/>
          <p:nvPr/>
        </p:nvSpPr>
        <p:spPr>
          <a:xfrm>
            <a:off x="4221300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Finance info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606" name="Google Shape;60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6"/>
          <p:cNvSpPr/>
          <p:nvPr/>
        </p:nvSpPr>
        <p:spPr>
          <a:xfrm rot="-1419">
            <a:off x="4193644" y="4551167"/>
            <a:ext cx="726900" cy="505500"/>
          </a:xfrm>
          <a:prstGeom prst="ellipse">
            <a:avLst/>
          </a:prstGeom>
          <a:noFill/>
          <a:ln cap="flat" cmpd="sng" w="38100">
            <a:solidFill>
              <a:srgbClr val="84BE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315" y="4218375"/>
            <a:ext cx="996351" cy="994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09" name="Google Shape;609;p56"/>
          <p:cNvGraphicFramePr/>
          <p:nvPr/>
        </p:nvGraphicFramePr>
        <p:xfrm>
          <a:off x="408975" y="340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279500"/>
                <a:gridCol w="2046750"/>
                <a:gridCol w="9763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title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release_year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Hunchback of Notre Dame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1930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Gold Rush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Kid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1921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Phantom of the Opera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Malice in the Palace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1949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0" name="Google Shape;610;p56"/>
          <p:cNvGraphicFramePr/>
          <p:nvPr/>
        </p:nvGraphicFramePr>
        <p:xfrm>
          <a:off x="6520650" y="346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266700"/>
                <a:gridCol w="657225"/>
                <a:gridCol w="771525"/>
                <a:gridCol w="7524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budget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box_office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movie_id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923000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4000000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1" name="Google Shape;611;p56"/>
          <p:cNvGraphicFramePr/>
          <p:nvPr/>
        </p:nvGraphicFramePr>
        <p:xfrm>
          <a:off x="6520650" y="175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266700"/>
                <a:gridCol w="657225"/>
                <a:gridCol w="771525"/>
                <a:gridCol w="7524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budget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box_office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movie_id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1826000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3155000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12" name="Google Shape;61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887110">
            <a:off x="6879837" y="1030472"/>
            <a:ext cx="1876282" cy="921328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7"/>
          <p:cNvPicPr preferRelativeResize="0"/>
          <p:nvPr/>
        </p:nvPicPr>
        <p:blipFill rotWithShape="1">
          <a:blip r:embed="rId3">
            <a:alphaModFix/>
          </a:blip>
          <a:srcRect b="2768" l="0" r="0" t="2758"/>
          <a:stretch/>
        </p:blipFill>
        <p:spPr>
          <a:xfrm>
            <a:off x="207851" y="1017725"/>
            <a:ext cx="8573596" cy="36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7"/>
          <p:cNvPicPr preferRelativeResize="0"/>
          <p:nvPr/>
        </p:nvPicPr>
        <p:blipFill rotWithShape="1">
          <a:blip r:embed="rId3">
            <a:alphaModFix/>
          </a:blip>
          <a:srcRect b="2768" l="0" r="0" t="2758"/>
          <a:stretch/>
        </p:blipFill>
        <p:spPr>
          <a:xfrm>
            <a:off x="366625" y="1202925"/>
            <a:ext cx="5155427" cy="21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7"/>
          <p:cNvSpPr txBox="1"/>
          <p:nvPr/>
        </p:nvSpPr>
        <p:spPr>
          <a:xfrm>
            <a:off x="5477850" y="3110625"/>
            <a:ext cx="330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First query: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movie = Movie.objects.get(</a:t>
            </a:r>
            <a:r>
              <a:rPr lang="en" sz="1100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100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42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0" name="Google Shape;620;p57"/>
          <p:cNvSpPr txBox="1"/>
          <p:nvPr/>
        </p:nvSpPr>
        <p:spPr>
          <a:xfrm>
            <a:off x="5522050" y="2369400"/>
            <a:ext cx="33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By default, only fetch data from the DB when requested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1" name="Google Shape;62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22" name="Google Shape;622;p57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623" name="Google Shape;623;p57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624" name="Google Shape;624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5" name="Google Shape;625;p57"/>
          <p:cNvSpPr txBox="1"/>
          <p:nvPr/>
        </p:nvSpPr>
        <p:spPr>
          <a:xfrm>
            <a:off x="366625" y="551025"/>
            <a:ext cx="3453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Lazy loading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6" name="Google Shape;626;p57"/>
          <p:cNvSpPr txBox="1"/>
          <p:nvPr/>
        </p:nvSpPr>
        <p:spPr>
          <a:xfrm>
            <a:off x="5477850" y="3686225"/>
            <a:ext cx="345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Second query: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box_office = movie.finance.budget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7" name="Google Shape;627;p57"/>
          <p:cNvSpPr txBox="1"/>
          <p:nvPr/>
        </p:nvSpPr>
        <p:spPr>
          <a:xfrm>
            <a:off x="5477850" y="43641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Third query: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studio_name = movie.studio.name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8"/>
          <p:cNvSpPr txBox="1"/>
          <p:nvPr/>
        </p:nvSpPr>
        <p:spPr>
          <a:xfrm>
            <a:off x="366625" y="1845825"/>
            <a:ext cx="40911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def </a:t>
            </a: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list_movies</a:t>
            </a: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(request):</a:t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movies =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Movie.objects.all()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333333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.select_related("finance")</a:t>
            </a:r>
            <a:endParaRPr sz="1100">
              <a:solidFill>
                <a:srgbClr val="333333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return render(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request,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"movies/onetoone.html",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context = {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  "movie_list": movies,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3" name="Google Shape;633;p58"/>
          <p:cNvSpPr txBox="1"/>
          <p:nvPr/>
        </p:nvSpPr>
        <p:spPr>
          <a:xfrm>
            <a:off x="4816600" y="1845825"/>
            <a:ext cx="40911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@bp.route("/list-movies", methods=("GET",))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def </a:t>
            </a: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list_movies</a:t>
            </a: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():</a:t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movies = db.session.scalars(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select(Movie)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333333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.options(</a:t>
            </a:r>
            <a:endParaRPr sz="1100">
              <a:solidFill>
                <a:srgbClr val="333333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333333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  joinedload(Movie.finance),</a:t>
            </a:r>
            <a:endParaRPr sz="1100">
              <a:solidFill>
                <a:srgbClr val="333333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333333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333333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).all()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return render_template(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"movies/onetoone.html",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movie_list=movies,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4" name="Google Shape;63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5" name="Google Shape;635;p58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636" name="Google Shape;636;p58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637" name="Google Shape;637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8" name="Google Shape;638;p58"/>
          <p:cNvSpPr txBox="1"/>
          <p:nvPr/>
        </p:nvSpPr>
        <p:spPr>
          <a:xfrm>
            <a:off x="366625" y="551025"/>
            <a:ext cx="3453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Eager</a:t>
            </a: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 loading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9" name="Google Shape;639;p58"/>
          <p:cNvSpPr txBox="1"/>
          <p:nvPr/>
        </p:nvSpPr>
        <p:spPr>
          <a:xfrm>
            <a:off x="366625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Django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640" name="Google Shape;640;p58"/>
          <p:cNvSpPr txBox="1"/>
          <p:nvPr/>
        </p:nvSpPr>
        <p:spPr>
          <a:xfrm>
            <a:off x="4816600" y="970900"/>
            <a:ext cx="26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Flask/</a:t>
            </a: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SQLAlchemy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416-218.67 637.67-484h-164L504-723 305.67-436h141.66L416-218.67ZM380-138l40-274H259l281-405-39 309h188L380-138Zm91.67-333.33Z&quot;/&gt;&lt;/svg&gt;" id="641" name="Google Shape;64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00" y="608475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47" name="Google Shape;647;p59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648" name="Google Shape;648;p59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649" name="Google Shape;649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0" name="Google Shape;650;p59"/>
          <p:cNvSpPr txBox="1"/>
          <p:nvPr/>
        </p:nvSpPr>
        <p:spPr>
          <a:xfrm>
            <a:off x="366625" y="551025"/>
            <a:ext cx="4118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Eager loading - query inspection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51" name="Google Shape;65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0738" y="1057000"/>
            <a:ext cx="4702530" cy="3867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652" name="Google Shape;65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925" y="1126950"/>
            <a:ext cx="2743200" cy="99124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57188" rotWithShape="0" algn="bl">
              <a:srgbClr val="000000">
                <a:alpha val="50000"/>
              </a:srgbClr>
            </a:outerShdw>
          </a:effectLst>
        </p:spPr>
      </p:pic>
      <p:pic>
        <p:nvPicPr>
          <p:cNvPr id="654" name="Google Shape;654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4800" y="2992175"/>
            <a:ext cx="2743200" cy="99151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57188" rotWithShape="0" algn="bl">
              <a:srgbClr val="000000">
                <a:alpha val="50000"/>
              </a:srgbClr>
            </a:outerShdw>
          </a:effectLst>
        </p:spPr>
      </p:pic>
      <p:pic>
        <p:nvPicPr>
          <p:cNvPr id="655" name="Google Shape;655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38013" y="637763"/>
            <a:ext cx="3867975" cy="38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1" name="Google Shape;6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00" y="1130425"/>
            <a:ext cx="6991396" cy="3820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2" name="Google Shape;662;p60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663" name="Google Shape;663;p60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664" name="Google Shape;664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5" name="Google Shape;665;p60"/>
          <p:cNvSpPr txBox="1"/>
          <p:nvPr/>
        </p:nvSpPr>
        <p:spPr>
          <a:xfrm>
            <a:off x="366625" y="551025"/>
            <a:ext cx="4118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Eager loading - query inspection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666" name="Google Shape;66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1"/>
          <p:cNvSpPr txBox="1"/>
          <p:nvPr/>
        </p:nvSpPr>
        <p:spPr>
          <a:xfrm>
            <a:off x="311700" y="2253400"/>
            <a:ext cx="3950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8800"/>
                </a:solidFill>
                <a:highlight>
                  <a:srgbClr val="FFFFFF"/>
                </a:highlight>
              </a:rPr>
              <a:t>SELECT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</a:rPr>
              <a:t>"movies_movie"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</a:rPr>
              <a:t>"id"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</a:rPr>
              <a:t>"movies_movie"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</a:rPr>
              <a:t>"title"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</a:rPr>
              <a:t>"movies_movie"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</a:rPr>
              <a:t>"release_year"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</a:rPr>
              <a:t>"movies_finance"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</a:rPr>
              <a:t>"id"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</a:rPr>
              <a:t>"movies_finance"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</a:rPr>
              <a:t>"budget"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</a:rPr>
              <a:t>"movies_finance"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</a:rPr>
              <a:t>"box_office"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</a:rPr>
              <a:t>"movies_finance"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</a:rPr>
              <a:t>"movie_id"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8800"/>
                </a:solidFill>
                <a:highlight>
                  <a:srgbClr val="FFFFFF"/>
                </a:highlight>
              </a:rPr>
              <a:t>FROM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</a:rPr>
              <a:t>"movies_movie"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8800"/>
                </a:solidFill>
                <a:highlight>
                  <a:srgbClr val="FFFFFF"/>
                </a:highlight>
              </a:rPr>
              <a:t>LEFT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b="1" lang="en" sz="1100">
                <a:solidFill>
                  <a:srgbClr val="008800"/>
                </a:solidFill>
                <a:highlight>
                  <a:srgbClr val="FFFFFF"/>
                </a:highlight>
              </a:rPr>
              <a:t>OUTER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b="1" lang="en" sz="1100">
                <a:solidFill>
                  <a:srgbClr val="008800"/>
                </a:solidFill>
                <a:highlight>
                  <a:srgbClr val="FFFFFF"/>
                </a:highlight>
              </a:rPr>
              <a:t>JOIN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</a:rPr>
              <a:t>"movies_finance"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8800"/>
                </a:solidFill>
                <a:highlight>
                  <a:srgbClr val="FFFFFF"/>
                </a:highlight>
              </a:rPr>
              <a:t>ON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 (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</a:rPr>
              <a:t>"movies_movie"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</a:rPr>
              <a:t>"id"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=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</a:rPr>
              <a:t>"movies_finance"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</a:rPr>
              <a:t>"movie_id"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)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672" name="Google Shape;67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3" name="Google Shape;673;p61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674" name="Google Shape;674;p61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675" name="Google Shape;675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6" name="Google Shape;676;p61"/>
          <p:cNvSpPr txBox="1"/>
          <p:nvPr/>
        </p:nvSpPr>
        <p:spPr>
          <a:xfrm>
            <a:off x="366625" y="551025"/>
            <a:ext cx="4118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Eager loading - query inspection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677" name="Google Shape;67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8" name="Google Shape;678;p61"/>
          <p:cNvGraphicFramePr/>
          <p:nvPr/>
        </p:nvGraphicFramePr>
        <p:xfrm>
          <a:off x="2693400" y="164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331175"/>
                <a:gridCol w="2292675"/>
                <a:gridCol w="1032925"/>
                <a:gridCol w="350525"/>
                <a:gridCol w="794925"/>
                <a:gridCol w="805450"/>
                <a:gridCol w="7200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title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release_year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budget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box_office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movie_id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Hunchback of Notre Dame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1930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1826000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3155000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Gold Rush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923000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4000000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Kid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1921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250000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5450000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Phantom of the Opera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632537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2000000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Malice in the Palace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1949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2"/>
          <p:cNvSpPr txBox="1"/>
          <p:nvPr/>
        </p:nvSpPr>
        <p:spPr>
          <a:xfrm>
            <a:off x="4302300" y="2023175"/>
            <a:ext cx="48417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app.app_context():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88888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 Given some test data: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88888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 When the page is requested: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000">
                <a:solidFill>
                  <a:srgbClr val="88888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 Then the expected number of queries are executed</a:t>
            </a:r>
            <a:endParaRPr/>
          </a:p>
        </p:txBody>
      </p:sp>
      <p:sp>
        <p:nvSpPr>
          <p:cNvPr id="684" name="Google Shape;684;p62"/>
          <p:cNvSpPr txBox="1"/>
          <p:nvPr/>
        </p:nvSpPr>
        <p:spPr>
          <a:xfrm>
            <a:off x="274525" y="2262200"/>
            <a:ext cx="43023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Given some test data:</a:t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88888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  # Then the expected number of queries are executed</a:t>
            </a:r>
            <a:endParaRPr sz="1000">
              <a:solidFill>
                <a:srgbClr val="0000D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5" name="Google Shape;685;p62"/>
          <p:cNvSpPr txBox="1"/>
          <p:nvPr/>
        </p:nvSpPr>
        <p:spPr>
          <a:xfrm>
            <a:off x="182425" y="1371100"/>
            <a:ext cx="4302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55555"/>
                </a:solidFill>
                <a:latin typeface="Roboto Mono"/>
                <a:ea typeface="Roboto Mono"/>
                <a:cs typeface="Roboto Mono"/>
                <a:sym typeface="Roboto Mono"/>
              </a:rPr>
              <a:t>@pytest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.mark.django_db</a:t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66BB"/>
                </a:solidFill>
                <a:latin typeface="Roboto Mono"/>
                <a:ea typeface="Roboto Mono"/>
                <a:cs typeface="Roboto Mono"/>
                <a:sym typeface="Roboto Mono"/>
              </a:rPr>
              <a:t>test_list_movies_query_count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client: Client,</a:t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django_assert_num_queries: DjangoAssertNumQueries,</a:t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000">
              <a:solidFill>
                <a:srgbClr val="0000D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6" name="Google Shape;686;p62"/>
          <p:cNvSpPr txBox="1"/>
          <p:nvPr/>
        </p:nvSpPr>
        <p:spPr>
          <a:xfrm>
            <a:off x="4302300" y="1371100"/>
            <a:ext cx="4841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E84B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flask_sqlalchemy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record_queries</a:t>
            </a:r>
            <a:endParaRPr sz="1000">
              <a:solidFill>
                <a:srgbClr val="008800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66BB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test_list_movies_query_count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app: Flask,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client: FlaskClient,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000">
              <a:solidFill>
                <a:srgbClr val="0000DD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687" name="Google Shape;687;p62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688" name="Google Shape;688;p62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689" name="Google Shape;689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0" name="Google Shape;690;p62"/>
          <p:cNvSpPr txBox="1"/>
          <p:nvPr/>
        </p:nvSpPr>
        <p:spPr>
          <a:xfrm>
            <a:off x="366625" y="551025"/>
            <a:ext cx="4118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Unit testing query count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1" name="Google Shape;691;p62"/>
          <p:cNvSpPr txBox="1"/>
          <p:nvPr/>
        </p:nvSpPr>
        <p:spPr>
          <a:xfrm>
            <a:off x="274525" y="2514700"/>
            <a:ext cx="3935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7020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00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movie = Movie.objects.create(</a:t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title=f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 {i}"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release_year=</a:t>
            </a:r>
            <a:r>
              <a:rPr lang="en" sz="1000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1928</a:t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movie.finance = Finance.objects.create(</a:t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movie=movie, </a:t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budget=</a:t>
            </a:r>
            <a:r>
              <a:rPr lang="en" sz="1000">
                <a:solidFill>
                  <a:srgbClr val="6600EE"/>
                </a:solidFill>
                <a:latin typeface="Roboto Mono"/>
                <a:ea typeface="Roboto Mono"/>
                <a:cs typeface="Roboto Mono"/>
                <a:sym typeface="Roboto Mono"/>
              </a:rPr>
              <a:t>1234.0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box_office=</a:t>
            </a:r>
            <a:r>
              <a:rPr lang="en" sz="1000">
                <a:solidFill>
                  <a:srgbClr val="6600EE"/>
                </a:solidFill>
                <a:latin typeface="Roboto Mono"/>
                <a:ea typeface="Roboto Mono"/>
                <a:cs typeface="Roboto Mono"/>
                <a:sym typeface="Roboto Mono"/>
              </a:rPr>
              <a:t>1234560.0</a:t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2" name="Google Shape;692;p62"/>
          <p:cNvSpPr txBox="1"/>
          <p:nvPr/>
        </p:nvSpPr>
        <p:spPr>
          <a:xfrm>
            <a:off x="4221300" y="970900"/>
            <a:ext cx="20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SQLAlchemy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693" name="Google Shape;693;p62"/>
          <p:cNvSpPr txBox="1"/>
          <p:nvPr/>
        </p:nvSpPr>
        <p:spPr>
          <a:xfrm>
            <a:off x="320575" y="4669700"/>
            <a:ext cx="402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0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When the page is requested:</a:t>
            </a:r>
            <a:endParaRPr sz="1000">
              <a:solidFill>
                <a:srgbClr val="0000D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response = client.get(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"/list-movies/"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0000D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4" name="Google Shape;694;p62"/>
          <p:cNvSpPr txBox="1"/>
          <p:nvPr/>
        </p:nvSpPr>
        <p:spPr>
          <a:xfrm>
            <a:off x="274525" y="43656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00">
                <a:solidFill>
                  <a:srgbClr val="008800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 sz="1000">
                <a:solidFill>
                  <a:srgbClr val="333333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 django_assert_num_queries(</a:t>
            </a:r>
            <a:r>
              <a:rPr lang="en" sz="1000">
                <a:solidFill>
                  <a:srgbClr val="0000DD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000">
                <a:solidFill>
                  <a:srgbClr val="333333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000">
              <a:solidFill>
                <a:srgbClr val="333333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5" name="Google Shape;695;p62"/>
          <p:cNvSpPr txBox="1"/>
          <p:nvPr/>
        </p:nvSpPr>
        <p:spPr>
          <a:xfrm>
            <a:off x="4302300" y="2325400"/>
            <a:ext cx="4841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702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0000DD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00">
                <a:solidFill>
                  <a:srgbClr val="0000DD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movie = Movie(title=f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 {i}"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release_year=</a:t>
            </a:r>
            <a:r>
              <a:rPr lang="en" sz="1000">
                <a:solidFill>
                  <a:srgbClr val="0000DD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1928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finance = Finance(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movie=movie,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budget=</a:t>
            </a:r>
            <a:r>
              <a:rPr lang="en" sz="1000">
                <a:solidFill>
                  <a:srgbClr val="6600E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1234.0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box_office=</a:t>
            </a:r>
            <a:r>
              <a:rPr lang="en" sz="1000">
                <a:solidFill>
                  <a:srgbClr val="6600E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1234560.0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db.session.add(movie)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db.session.add(finance)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db.session.commit()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6" name="Google Shape;696;p62"/>
          <p:cNvSpPr txBox="1"/>
          <p:nvPr/>
        </p:nvSpPr>
        <p:spPr>
          <a:xfrm>
            <a:off x="4302300" y="4003225"/>
            <a:ext cx="457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app.test_request_context() </a:t>
            </a: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ctx: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response = client.get(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"/list-movies/"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7" name="Google Shape;697;p62"/>
          <p:cNvSpPr txBox="1"/>
          <p:nvPr/>
        </p:nvSpPr>
        <p:spPr>
          <a:xfrm>
            <a:off x="4302300" y="4731100"/>
            <a:ext cx="479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000">
                <a:solidFill>
                  <a:srgbClr val="008800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assert</a:t>
            </a:r>
            <a:r>
              <a:rPr lang="en" sz="1000">
                <a:solidFill>
                  <a:srgbClr val="333333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007020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 sz="1000">
                <a:solidFill>
                  <a:srgbClr val="333333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(record_queries.get_recorded_queries()) == </a:t>
            </a:r>
            <a:r>
              <a:rPr lang="en" sz="1000">
                <a:solidFill>
                  <a:srgbClr val="0000DD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8" name="Google Shape;698;p62"/>
          <p:cNvSpPr txBox="1"/>
          <p:nvPr/>
        </p:nvSpPr>
        <p:spPr>
          <a:xfrm>
            <a:off x="366625" y="970900"/>
            <a:ext cx="12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Django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699" name="Google Shape;69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62"/>
          <p:cNvSpPr txBox="1"/>
          <p:nvPr/>
        </p:nvSpPr>
        <p:spPr>
          <a:xfrm>
            <a:off x="274525" y="38118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When the page is requested:</a:t>
            </a:r>
            <a:endParaRPr sz="1000">
              <a:solidFill>
                <a:srgbClr val="0000D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3"/>
          <p:cNvSpPr/>
          <p:nvPr/>
        </p:nvSpPr>
        <p:spPr>
          <a:xfrm>
            <a:off x="0" y="-33975"/>
            <a:ext cx="9144000" cy="352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00013" rotWithShape="0" algn="bl" dir="5520000" dist="47625">
              <a:srgbClr val="000000">
                <a:alpha val="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_long_genymobile.png" id="706" name="Google Shape;70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9675" y="54226"/>
            <a:ext cx="761449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3"/>
          <p:cNvSpPr/>
          <p:nvPr/>
        </p:nvSpPr>
        <p:spPr>
          <a:xfrm>
            <a:off x="1867331" y="1719075"/>
            <a:ext cx="1660800" cy="1660800"/>
          </a:xfrm>
          <a:prstGeom prst="ellipse">
            <a:avLst/>
          </a:prstGeom>
          <a:solidFill>
            <a:srgbClr val="84BE5D">
              <a:alpha val="7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Monitor queries</a:t>
            </a:r>
            <a:endParaRPr b="0" i="0" sz="18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8" name="Google Shape;708;p63"/>
          <p:cNvSpPr/>
          <p:nvPr/>
        </p:nvSpPr>
        <p:spPr>
          <a:xfrm>
            <a:off x="3734663" y="1719075"/>
            <a:ext cx="1660800" cy="1660800"/>
          </a:xfrm>
          <a:prstGeom prst="ellipse">
            <a:avLst/>
          </a:prstGeom>
          <a:solidFill>
            <a:srgbClr val="84BE5D">
              <a:alpha val="9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Eager loading</a:t>
            </a:r>
            <a:endParaRPr b="0" i="0" sz="18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9" name="Google Shape;709;p63"/>
          <p:cNvSpPr/>
          <p:nvPr/>
        </p:nvSpPr>
        <p:spPr>
          <a:xfrm>
            <a:off x="0" y="1719075"/>
            <a:ext cx="1660800" cy="1660800"/>
          </a:xfrm>
          <a:prstGeom prst="ellipse">
            <a:avLst/>
          </a:prstGeom>
          <a:solidFill>
            <a:srgbClr val="84BE5D">
              <a:alpha val="5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Lazy loading</a:t>
            </a:r>
            <a:endParaRPr b="0" i="0" sz="18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710" name="Google Shape;710;p63"/>
          <p:cNvCxnSpPr/>
          <p:nvPr/>
        </p:nvCxnSpPr>
        <p:spPr>
          <a:xfrm>
            <a:off x="1306377" y="2559025"/>
            <a:ext cx="909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oval"/>
            <a:tailEnd len="sm" w="sm" type="triangle"/>
          </a:ln>
        </p:spPr>
      </p:cxnSp>
      <p:cxnSp>
        <p:nvCxnSpPr>
          <p:cNvPr id="711" name="Google Shape;711;p63"/>
          <p:cNvCxnSpPr/>
          <p:nvPr/>
        </p:nvCxnSpPr>
        <p:spPr>
          <a:xfrm>
            <a:off x="3125952" y="2559025"/>
            <a:ext cx="909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oval"/>
            <a:tailEnd len="sm" w="sm" type="triangle"/>
          </a:ln>
        </p:spPr>
      </p:cxnSp>
      <p:sp>
        <p:nvSpPr>
          <p:cNvPr id="712" name="Google Shape;712;p63"/>
          <p:cNvSpPr txBox="1"/>
          <p:nvPr/>
        </p:nvSpPr>
        <p:spPr>
          <a:xfrm>
            <a:off x="366625" y="551202"/>
            <a:ext cx="556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b="0" i="0" lang="en" sz="2000" u="none" cap="none" strike="noStrike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Process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3" name="Google Shape;713;p63"/>
          <p:cNvSpPr/>
          <p:nvPr/>
        </p:nvSpPr>
        <p:spPr>
          <a:xfrm>
            <a:off x="5601994" y="1719075"/>
            <a:ext cx="1660800" cy="1660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Monitor</a:t>
            </a: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queries</a:t>
            </a:r>
            <a:endParaRPr b="0" i="0" sz="18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714" name="Google Shape;714;p63"/>
          <p:cNvCxnSpPr/>
          <p:nvPr/>
        </p:nvCxnSpPr>
        <p:spPr>
          <a:xfrm>
            <a:off x="4996127" y="2559025"/>
            <a:ext cx="909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oval"/>
            <a:tailEnd len="sm" w="sm" type="triangle"/>
          </a:ln>
        </p:spPr>
      </p:cxnSp>
      <p:sp>
        <p:nvSpPr>
          <p:cNvPr id="715" name="Google Shape;715;p63"/>
          <p:cNvSpPr/>
          <p:nvPr/>
        </p:nvSpPr>
        <p:spPr>
          <a:xfrm>
            <a:off x="7469325" y="1728625"/>
            <a:ext cx="1660800" cy="1660800"/>
          </a:xfrm>
          <a:prstGeom prst="ellipse">
            <a:avLst/>
          </a:prstGeom>
          <a:solidFill>
            <a:srgbClr val="008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Test</a:t>
            </a:r>
            <a:endParaRPr b="0" i="0" sz="18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716" name="Google Shape;716;p63"/>
          <p:cNvCxnSpPr/>
          <p:nvPr/>
        </p:nvCxnSpPr>
        <p:spPr>
          <a:xfrm>
            <a:off x="6902877" y="2571750"/>
            <a:ext cx="909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oval"/>
            <a:tailEnd len="sm" w="sm" type="triangle"/>
          </a:ln>
        </p:spPr>
      </p:cxnSp>
      <p:sp>
        <p:nvSpPr>
          <p:cNvPr id="717" name="Google Shape;71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&lt;svg xmlns=&quot;http://www.w3.org/2000/svg&quot; height=&quot;40px&quot; viewBox=&quot;0 -960 960 960&quot; width=&quot;40px&quot; fill=&quot;#FFFFFF&quot;&gt;&lt;path d=&quot;M416-218.67 637.67-484h-164L504-723 305.67-436h141.66L416-218.67ZM380-138l40-274H259l281-405-39 309h188L380-138Zm91.67-333.33Z&quot;/&gt;&lt;/svg&gt;" id="718" name="Google Shape;71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663" y="19198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FFFFFF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719" name="Google Shape;71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0000" y="19198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720" name="Google Shape;72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5338" y="19198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FFFFFF&quot;&gt;&lt;path d=&quot;m561-212-16.33-16.33L650-333.67 544.67-439 561-455.33 666.33-350l105.34-105.33L788-439 682.67-333.67 788-228.33 771.67-212 666.33-317.33 561-212Zm80.67-327.67-105-105L553-661l88.33 87.67 171.34-172L829-728 641.67-539.67ZM132-328v-24h308v24H132Zm0-280v-24h308v24H132Z&quot;/&gt;&lt;/svg&gt;" id="721" name="Google Shape;721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7325" y="19198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000000&quot;&gt;&lt;path d=&quot;m383.33-373.33 17.34-17.34L311.33-480l88.34-88.33-18-17.34-105 105.67 106.66 106.67Zm194 0 106-106.67-106-106.67-18 17.34L648.67-480l-89.34 89.33 18 17.34ZM228-172q-23.85 0-39.93-16.07Q172-204.15 172-228v-504q0-23.85 16.07-39.93Q204.15-788 228-788h504q23.85 0 39.93 16.07Q788-755.85 788-732v504q0 23.85-16.07 39.93Q755.85-172 732-172H228Zm0-24h504q12 0 22-10t10-22v-504q0-12-10-22t-22-10H228q-12 0-22 10t-10 22v504q0 12 10 22t22 10Zm-32-568v568-568Z&quot;/&gt;&lt;/svg&gt;" id="722" name="Google Shape;722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975" y="191980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4BE5D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7" name="Google Shape;727;p64"/>
          <p:cNvCxnSpPr/>
          <p:nvPr/>
        </p:nvCxnSpPr>
        <p:spPr>
          <a:xfrm>
            <a:off x="4519725" y="2010356"/>
            <a:ext cx="0" cy="1080000"/>
          </a:xfrm>
          <a:prstGeom prst="straightConnector1">
            <a:avLst/>
          </a:prstGeom>
          <a:noFill/>
          <a:ln cap="flat" cmpd="sng" w="38100">
            <a:solidFill>
              <a:srgbClr val="84BE5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8" name="Google Shape;728;p64"/>
          <p:cNvSpPr txBox="1"/>
          <p:nvPr>
            <p:ph type="ctrTitle"/>
          </p:nvPr>
        </p:nvSpPr>
        <p:spPr>
          <a:xfrm>
            <a:off x="2789350" y="2180703"/>
            <a:ext cx="49743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4BE5D"/>
              </a:buClr>
              <a:buSzPts val="1400"/>
              <a:buFont typeface="Lato"/>
              <a:buNone/>
            </a:pPr>
            <a:r>
              <a:rPr lang="en" sz="40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Movies and studios </a:t>
            </a:r>
            <a:endParaRPr sz="40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4BE5D"/>
              </a:buClr>
              <a:buSzPts val="1400"/>
              <a:buFont typeface="Lato"/>
              <a:buNone/>
            </a:pPr>
            <a:r>
              <a:rPr lang="en"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MANY</a:t>
            </a:r>
            <a:r>
              <a:rPr lang="en"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-TO-ONE RELATIONSHIP</a:t>
            </a:r>
            <a:endParaRPr b="1" sz="4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9" name="Google Shape;729;p64"/>
          <p:cNvSpPr/>
          <p:nvPr/>
        </p:nvSpPr>
        <p:spPr>
          <a:xfrm>
            <a:off x="1892575" y="2057575"/>
            <a:ext cx="715200" cy="71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4"/>
          <p:cNvSpPr txBox="1"/>
          <p:nvPr>
            <p:ph type="ctrTitle"/>
          </p:nvPr>
        </p:nvSpPr>
        <p:spPr>
          <a:xfrm>
            <a:off x="2073077" y="2226765"/>
            <a:ext cx="391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BE5D"/>
              </a:buClr>
              <a:buSzPts val="1400"/>
              <a:buFont typeface="Lato"/>
              <a:buNone/>
            </a:pPr>
            <a:r>
              <a:rPr b="1" lang="en" sz="3000">
                <a:solidFill>
                  <a:srgbClr val="84BE5D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b="1" sz="2600">
              <a:solidFill>
                <a:srgbClr val="84BE5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1" name="Google Shape;731;p6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900" y="1395850"/>
            <a:ext cx="554355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38" name="Google Shape;738;p65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739" name="Google Shape;739;p65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740" name="Google Shape;740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&lt;svg xmlns=&quot;http://www.w3.org/2000/svg&quot; height=&quot;40px&quot; viewBox=&quot;0 -960 960 960&quot; width=&quot;40px&quot; fill=&quot;#000000&quot;&gt;&lt;path d=&quot;M480-172q-137 0-222.5-32.5T172-290v-390q0-45 90-76.5T480-788q128 0 218 31.5t90 76.5v390q0 53-85.5 85.5T480-172Zm0-436q84.33 0 171.17-23.5Q738-655 759.67-684.33 738.33-715 652.5-739.5T480-764q-85.33 0-173.17 23.5Q219-717 198.33-688.33 218-657 304.5-632.5T480-608Zm0 205.33q41 0 81.67-4.33 40.66-4.33 77.5-12.67Q676-428 708-440.33q32-12.34 56-27.34V-652q-24.67 15.67-56.33 28-31.67 12.33-68.84 20.67-37.16 8.33-77.5 12.66-40.33 4.34-81.33 4.34-43 0-84.17-4.84Q354.67-596 318-604.33q-36.67-8.34-67.5-20.17-30.83-11.83-54.5-27.5v184.33q23 15 54.17 26.84Q281.33-429 318-420.33q36.67 8.66 77.5 13.16t84.5 4.5ZM480-196q53.67 0 100.33-5.83 46.67-5.84 83.34-16.67 36.66-10.83 62.5-26.5Q752-260.67 764-279.33v-164.34Q740-428 708-416q-32 12-68.83 20.33-36.84 8.34-77.5 12.67-40.67 4.33-81.67 4.33-43.67 0-84.5-4.5T318-396q-36.67-8.33-67.5-20.5T196-443.67v164.34q12 19.66 37.83 34.83 25.84 15.17 62.5 26 36.67 10.83 83.34 16.67Q426.33-196 480-196Z&quot;/&gt;&lt;/svg&gt;" id="741" name="Google Shape;74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050" y="60865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5"/>
          <p:cNvSpPr txBox="1"/>
          <p:nvPr/>
        </p:nvSpPr>
        <p:spPr>
          <a:xfrm>
            <a:off x="366625" y="551202"/>
            <a:ext cx="556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Many-to-one relationship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00" y="1093588"/>
            <a:ext cx="1881600" cy="188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4" name="Google Shape;244;p39"/>
          <p:cNvSpPr txBox="1"/>
          <p:nvPr/>
        </p:nvSpPr>
        <p:spPr>
          <a:xfrm>
            <a:off x="199150" y="3119063"/>
            <a:ext cx="1803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Carmen Alvarez</a:t>
            </a:r>
            <a:endParaRPr sz="1700"/>
          </a:p>
        </p:txBody>
      </p:sp>
      <p:sp>
        <p:nvSpPr>
          <p:cNvPr id="245" name="Google Shape;245;p39"/>
          <p:cNvSpPr txBox="1"/>
          <p:nvPr/>
        </p:nvSpPr>
        <p:spPr>
          <a:xfrm>
            <a:off x="3145850" y="1555800"/>
            <a:ext cx="5421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Lato Light"/>
                <a:ea typeface="Lato Light"/>
                <a:cs typeface="Lato Light"/>
                <a:sym typeface="Lato Light"/>
              </a:rPr>
              <a:t>Software developer for a “long time”.</a:t>
            </a:r>
            <a:endParaRPr sz="2400"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Lato Light"/>
                <a:ea typeface="Lato Light"/>
                <a:cs typeface="Lato Light"/>
                <a:sym typeface="Lato Light"/>
              </a:rPr>
              <a:t>Backend developer on Genymotion SaaS, providing Android emulators in the cloud.</a:t>
            </a:r>
            <a:endParaRPr sz="2400"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descr="logo_genymobile.png" id="246" name="Google Shape;24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725" y="3899576"/>
            <a:ext cx="974750" cy="10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9"/>
          <p:cNvSpPr txBox="1"/>
          <p:nvPr/>
        </p:nvSpPr>
        <p:spPr>
          <a:xfrm>
            <a:off x="160300" y="528913"/>
            <a:ext cx="14313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Who am I?</a:t>
            </a:r>
            <a:endParaRPr sz="18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8" name="Google Shape;248;p39"/>
          <p:cNvSpPr/>
          <p:nvPr/>
        </p:nvSpPr>
        <p:spPr>
          <a:xfrm>
            <a:off x="0" y="-33975"/>
            <a:ext cx="9144000" cy="352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00013" rotWithShape="0" algn="bl" dir="5520000" dist="47625">
              <a:srgbClr val="000000">
                <a:alpha val="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logo_long_genymobile.png" id="249" name="Google Shape;24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9675" y="54226"/>
            <a:ext cx="761449" cy="1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475" y="3509213"/>
            <a:ext cx="273325" cy="27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/>
          <p:nvPr/>
        </p:nvSpPr>
        <p:spPr>
          <a:xfrm>
            <a:off x="613725" y="3445775"/>
            <a:ext cx="16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88888"/>
                </a:solidFill>
              </a:rPr>
              <a:t>@caarmen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252" name="Google Shape;252;p39"/>
          <p:cNvSpPr txBox="1"/>
          <p:nvPr>
            <p:ph idx="12" type="sldNum"/>
          </p:nvPr>
        </p:nvSpPr>
        <p:spPr>
          <a:xfrm>
            <a:off x="8661800" y="4767275"/>
            <a:ext cx="4821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8" name="Google Shape;74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61250"/>
            <a:ext cx="2614647" cy="3820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9" name="Google Shape;749;p66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750" name="Google Shape;750;p66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751" name="Google Shape;751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2" name="Google Shape;75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975" y="1841113"/>
            <a:ext cx="2873124" cy="14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7"/>
          <p:cNvSpPr/>
          <p:nvPr/>
        </p:nvSpPr>
        <p:spPr>
          <a:xfrm>
            <a:off x="9250" y="2748025"/>
            <a:ext cx="9144000" cy="239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67"/>
          <p:cNvSpPr txBox="1"/>
          <p:nvPr/>
        </p:nvSpPr>
        <p:spPr>
          <a:xfrm>
            <a:off x="380400" y="970900"/>
            <a:ext cx="453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class Movie(models.Model):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title = models.CharField(...)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release_year = models.IntegerField(...)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 finance: related Finance.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9" name="Google Shape;759;p67"/>
          <p:cNvSpPr txBox="1"/>
          <p:nvPr/>
        </p:nvSpPr>
        <p:spPr>
          <a:xfrm>
            <a:off x="5443275" y="970900"/>
            <a:ext cx="330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BB0066"/>
                </a:solidFill>
                <a:latin typeface="Roboto Mono"/>
                <a:ea typeface="Roboto Mono"/>
                <a:cs typeface="Roboto Mono"/>
                <a:sym typeface="Roboto Mono"/>
              </a:rPr>
              <a:t>Studio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(models.Model):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name = models.CharField(...)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0" name="Google Shape;760;p67"/>
          <p:cNvSpPr txBox="1"/>
          <p:nvPr/>
        </p:nvSpPr>
        <p:spPr>
          <a:xfrm>
            <a:off x="5443275" y="3088700"/>
            <a:ext cx="180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movies_studio:</a:t>
            </a:r>
            <a:endParaRPr sz="12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1" name="Google Shape;76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62" name="Google Shape;762;p67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763" name="Google Shape;763;p67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764" name="Google Shape;764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5" name="Google Shape;765;p67"/>
          <p:cNvSpPr txBox="1"/>
          <p:nvPr/>
        </p:nvSpPr>
        <p:spPr>
          <a:xfrm>
            <a:off x="366625" y="551200"/>
            <a:ext cx="2205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Django - models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6" name="Google Shape;766;p67"/>
          <p:cNvSpPr txBox="1"/>
          <p:nvPr/>
        </p:nvSpPr>
        <p:spPr>
          <a:xfrm>
            <a:off x="380400" y="3088700"/>
            <a:ext cx="180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movies_movie:</a:t>
            </a:r>
            <a:endParaRPr sz="12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7" name="Google Shape;767;p67"/>
          <p:cNvSpPr txBox="1"/>
          <p:nvPr/>
        </p:nvSpPr>
        <p:spPr>
          <a:xfrm>
            <a:off x="380400" y="1716625"/>
            <a:ext cx="3895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studio = models.ForeignKey(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Studio,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  on_delete=models.PROTECT,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/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383.33-373.33 17.34-17.34L311.33-480l88.34-88.33-18-17.34-105 105.67 106.66 106.67Zm194 0 106-106.67-106-106.67-18 17.34L648.67-480l-89.34 89.33 18 17.34ZM228-172q-23.85 0-39.93-16.07Q172-204.15 172-228v-504q0-23.85 16.07-39.93Q204.15-788 228-788h504q23.85 0 39.93 16.07Q788-755.85 788-732v504q0 23.85-16.07 39.93Q755.85-172 732-172H228Zm0-24h504q12 0 22-10t10-22v-504q0-12-10-22t-22-10H228q-12 0-22 10t-10 22v504q0 12 10 22t22 10Zm-32-568v568-568Z&quot;/&gt;&lt;/svg&gt;" id="768" name="Google Shape;76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00" y="608650"/>
            <a:ext cx="304800" cy="30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9" name="Google Shape;769;p67"/>
          <p:cNvGraphicFramePr/>
          <p:nvPr/>
        </p:nvGraphicFramePr>
        <p:xfrm>
          <a:off x="380400" y="345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273150"/>
                <a:gridCol w="2202325"/>
                <a:gridCol w="1044850"/>
                <a:gridCol w="8359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title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release_year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studio_id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The Hunchback of Notre Dame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1930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The Gold Rush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The Kid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1921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The Phantom of the Opera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Malice in the Palace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1949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0" name="Google Shape;770;p67"/>
          <p:cNvGraphicFramePr/>
          <p:nvPr/>
        </p:nvGraphicFramePr>
        <p:xfrm>
          <a:off x="5436775" y="345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302700"/>
                <a:gridCol w="16126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name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United Artists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RKO Radio Pictures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First National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Columbia Pictures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Universal Pictures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8"/>
          <p:cNvSpPr/>
          <p:nvPr/>
        </p:nvSpPr>
        <p:spPr>
          <a:xfrm>
            <a:off x="0" y="3126900"/>
            <a:ext cx="9144000" cy="2016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68"/>
          <p:cNvSpPr txBox="1"/>
          <p:nvPr/>
        </p:nvSpPr>
        <p:spPr>
          <a:xfrm>
            <a:off x="366625" y="970900"/>
            <a:ext cx="4615200" cy="1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class Movie(Base):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__tablename__ = "movies"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id: Mapped[int] = mapped_column(...)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title: Mapped[str] = mapped_column()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release_year: Mapped[int] = mapped_column(...)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finance: Mapped["Finance"] = 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relationship(back_populates="movie")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7" name="Google Shape;777;p68"/>
          <p:cNvSpPr txBox="1"/>
          <p:nvPr/>
        </p:nvSpPr>
        <p:spPr>
          <a:xfrm>
            <a:off x="5466150" y="970900"/>
            <a:ext cx="3555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BB00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Studio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(Base):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__tablename__ = </a:t>
            </a:r>
            <a:r>
              <a:rPr lang="en" sz="11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"studios"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702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Mapped[</a:t>
            </a:r>
            <a:r>
              <a:rPr lang="en" sz="1100">
                <a:solidFill>
                  <a:srgbClr val="00702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] = mapped_column(...)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name: Mapped[</a:t>
            </a:r>
            <a:r>
              <a:rPr lang="en" sz="1100">
                <a:solidFill>
                  <a:srgbClr val="00702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] = mapped_column()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8" name="Google Shape;778;p68"/>
          <p:cNvSpPr txBox="1"/>
          <p:nvPr/>
        </p:nvSpPr>
        <p:spPr>
          <a:xfrm>
            <a:off x="366632" y="3181475"/>
            <a:ext cx="1903972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movies:</a:t>
            </a:r>
            <a:endParaRPr sz="12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9" name="Google Shape;779;p68"/>
          <p:cNvSpPr txBox="1"/>
          <p:nvPr/>
        </p:nvSpPr>
        <p:spPr>
          <a:xfrm>
            <a:off x="5436013" y="3181475"/>
            <a:ext cx="180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studios:</a:t>
            </a:r>
            <a:endParaRPr sz="12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0" name="Google Shape;780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1" name="Google Shape;781;p68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782" name="Google Shape;782;p68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783" name="Google Shape;783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4" name="Google Shape;784;p68"/>
          <p:cNvSpPr txBox="1"/>
          <p:nvPr/>
        </p:nvSpPr>
        <p:spPr>
          <a:xfrm>
            <a:off x="366625" y="551200"/>
            <a:ext cx="3271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SQLAlchemy - models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5" name="Google Shape;785;p68"/>
          <p:cNvSpPr txBox="1"/>
          <p:nvPr/>
        </p:nvSpPr>
        <p:spPr>
          <a:xfrm>
            <a:off x="366625" y="2047775"/>
            <a:ext cx="452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studio_id: Mapped[</a:t>
            </a:r>
            <a:r>
              <a:rPr lang="en" sz="1000">
                <a:solidFill>
                  <a:srgbClr val="007020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 = mapped_column(</a:t>
            </a:r>
            <a:endParaRPr sz="10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ForeignKey(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"studios.id"</a:t>
            </a: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, ondelete=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"RESTRICT"</a:t>
            </a: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/>
          </a:p>
        </p:txBody>
      </p:sp>
      <p:sp>
        <p:nvSpPr>
          <p:cNvPr id="786" name="Google Shape;786;p68"/>
          <p:cNvSpPr txBox="1"/>
          <p:nvPr/>
        </p:nvSpPr>
        <p:spPr>
          <a:xfrm>
            <a:off x="5466150" y="1832800"/>
            <a:ext cx="380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movies: Mapped[</a:t>
            </a:r>
            <a:r>
              <a:rPr lang="en" sz="1100">
                <a:solidFill>
                  <a:srgbClr val="007020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11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11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"Movie"</a:t>
            </a:r>
            <a:r>
              <a:rPr lang="en" sz="11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]] = </a:t>
            </a:r>
            <a:endParaRPr sz="11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relationship(back_populates=</a:t>
            </a:r>
            <a:r>
              <a:rPr lang="en" sz="11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"studio"</a:t>
            </a:r>
            <a:r>
              <a:rPr lang="en" sz="11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</p:txBody>
      </p:sp>
      <p:sp>
        <p:nvSpPr>
          <p:cNvPr id="787" name="Google Shape;787;p68"/>
          <p:cNvSpPr txBox="1"/>
          <p:nvPr/>
        </p:nvSpPr>
        <p:spPr>
          <a:xfrm>
            <a:off x="366625" y="2571750"/>
            <a:ext cx="399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studio: Mapped[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"Studio"</a:t>
            </a: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endParaRPr sz="10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relationship(back_populates=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"movies"</a:t>
            </a: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/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383.33-373.33 17.34-17.34L311.33-480l88.34-88.33-18-17.34-105 105.67 106.66 106.67Zm194 0 106-106.67-106-106.67-18 17.34L648.67-480l-89.34 89.33 18 17.34ZM228-172q-23.85 0-39.93-16.07Q172-204.15 172-228v-504q0-23.85 16.07-39.93Q204.15-788 228-788h504q23.85 0 39.93 16.07Q788-755.85 788-732v504q0 23.85-16.07 39.93Q755.85-172 732-172H228Zm0-24h504q12 0 22-10t10-22v-504q0-12-10-22t-22-10H228q-12 0-22 10t-10 22v504q0 12 10 22t22 10Zm-32-568v568-568Z&quot;/&gt;&lt;/svg&gt;" id="788" name="Google Shape;78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00" y="608650"/>
            <a:ext cx="304800" cy="30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9" name="Google Shape;789;p68"/>
          <p:cNvGraphicFramePr/>
          <p:nvPr/>
        </p:nvGraphicFramePr>
        <p:xfrm>
          <a:off x="419900" y="353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274275"/>
                <a:gridCol w="2211525"/>
                <a:gridCol w="1049200"/>
                <a:gridCol w="8394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title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release_year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studio_id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The Hunchback of Notre Dame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1930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The Gold Rush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The Kid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1921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The Phantom of the Opera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Malice in the Palace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1949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0" name="Google Shape;790;p68"/>
          <p:cNvGraphicFramePr/>
          <p:nvPr/>
        </p:nvGraphicFramePr>
        <p:xfrm>
          <a:off x="5466150" y="353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302700"/>
                <a:gridCol w="16126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name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United Artists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RKO Radio Pictures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First National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Columbia Pictures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Universal Pictures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69"/>
          <p:cNvSpPr txBox="1"/>
          <p:nvPr/>
        </p:nvSpPr>
        <p:spPr>
          <a:xfrm>
            <a:off x="366625" y="1737175"/>
            <a:ext cx="314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66BB"/>
                </a:solidFill>
                <a:latin typeface="Roboto Mono"/>
                <a:ea typeface="Roboto Mono"/>
                <a:cs typeface="Roboto Mono"/>
                <a:sym typeface="Roboto Mono"/>
              </a:rPr>
              <a:t>list_movies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(request):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movies = Movie.objects.all()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6" name="Google Shape;796;p69"/>
          <p:cNvSpPr txBox="1"/>
          <p:nvPr/>
        </p:nvSpPr>
        <p:spPr>
          <a:xfrm>
            <a:off x="4118900" y="1737175"/>
            <a:ext cx="479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@bp.route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"/list-movies"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methods=(</a:t>
            </a:r>
            <a:r>
              <a:rPr lang="en" sz="12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"GET"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,))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66BB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list_movies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():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movies = db.session.scalars(select(Movie)).all()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7" name="Google Shape;79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98" name="Google Shape;798;p69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799" name="Google Shape;799;p69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800" name="Google Shape;800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1" name="Google Shape;801;p69"/>
          <p:cNvSpPr txBox="1"/>
          <p:nvPr/>
        </p:nvSpPr>
        <p:spPr>
          <a:xfrm>
            <a:off x="366625" y="551200"/>
            <a:ext cx="3271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View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2" name="Google Shape;802;p69"/>
          <p:cNvSpPr txBox="1"/>
          <p:nvPr/>
        </p:nvSpPr>
        <p:spPr>
          <a:xfrm>
            <a:off x="366625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Django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803" name="Google Shape;803;p69"/>
          <p:cNvSpPr txBox="1"/>
          <p:nvPr/>
        </p:nvSpPr>
        <p:spPr>
          <a:xfrm>
            <a:off x="4221300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Flask/</a:t>
            </a: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SQLAlchemy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804" name="Google Shape;804;p69"/>
          <p:cNvSpPr txBox="1"/>
          <p:nvPr/>
        </p:nvSpPr>
        <p:spPr>
          <a:xfrm>
            <a:off x="366625" y="2476075"/>
            <a:ext cx="3000000" cy="15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render(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request, 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"movies/manytoone.html"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context = {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2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"movie_list"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 movies,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/>
          </a:p>
        </p:txBody>
      </p:sp>
      <p:sp>
        <p:nvSpPr>
          <p:cNvPr id="805" name="Google Shape;805;p69"/>
          <p:cNvSpPr txBox="1"/>
          <p:nvPr/>
        </p:nvSpPr>
        <p:spPr>
          <a:xfrm>
            <a:off x="4118900" y="2791675"/>
            <a:ext cx="425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008800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render_template(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"movies/manytoone.html"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movie_list=movies,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/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383.33-373.33 17.34-17.34L311.33-480l88.34-88.33-18-17.34-105 105.67 106.66 106.67Zm194 0 106-106.67-106-106.67-18 17.34L648.67-480l-89.34 89.33 18 17.34ZM228-172q-23.85 0-39.93-16.07Q172-204.15 172-228v-504q0-23.85 16.07-39.93Q204.15-788 228-788h504q23.85 0 39.93 16.07Q788-755.85 788-732v504q0 23.85-16.07 39.93Q755.85-172 732-172H228Zm0-24h504q12 0 22-10t10-22v-504q0-12-10-22t-22-10H228q-12 0-22 10t-10 22v504q0 12 10 22t22 10Zm-32-568v568-568Z&quot;/&gt;&lt;/svg&gt;" id="806" name="Google Shape;80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00" y="60865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0"/>
          <p:cNvSpPr txBox="1"/>
          <p:nvPr/>
        </p:nvSpPr>
        <p:spPr>
          <a:xfrm>
            <a:off x="311700" y="1327950"/>
            <a:ext cx="503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&lt;h1&gt;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Movies</a:t>
            </a: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&lt;/h1&gt;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&lt;p&gt;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movie_list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|</a:t>
            </a:r>
            <a:r>
              <a:rPr lang="en" sz="1200">
                <a:solidFill>
                  <a:srgbClr val="0066BB"/>
                </a:solidFill>
                <a:latin typeface="Roboto Mono"/>
                <a:ea typeface="Roboto Mono"/>
                <a:cs typeface="Roboto Mono"/>
                <a:sym typeface="Roboto Mono"/>
              </a:rPr>
              <a:t>length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movies.</a:t>
            </a: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&lt;/p&gt;</a:t>
            </a:r>
            <a:endParaRPr sz="1200">
              <a:solidFill>
                <a:srgbClr val="5577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2" name="Google Shape;812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3" name="Google Shape;813;p70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814" name="Google Shape;814;p70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815" name="Google Shape;815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6" name="Google Shape;816;p70"/>
          <p:cNvSpPr txBox="1"/>
          <p:nvPr/>
        </p:nvSpPr>
        <p:spPr>
          <a:xfrm>
            <a:off x="366625" y="551200"/>
            <a:ext cx="3271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Template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17" name="Google Shape;81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1250" y="580550"/>
            <a:ext cx="3020975" cy="4414777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70"/>
          <p:cNvSpPr txBox="1"/>
          <p:nvPr/>
        </p:nvSpPr>
        <p:spPr>
          <a:xfrm>
            <a:off x="311700" y="2169575"/>
            <a:ext cx="4990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{%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movie_list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%}</a:t>
            </a:r>
            <a:endParaRPr sz="1200">
              <a:solidFill>
                <a:srgbClr val="5577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&lt;div&gt;</a:t>
            </a:r>
            <a:endParaRPr sz="1200">
              <a:solidFill>
                <a:srgbClr val="5577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77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77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77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77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 sz="1200">
              <a:solidFill>
                <a:srgbClr val="5577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{%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endfor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%}</a:t>
            </a:r>
            <a:endParaRPr sz="1200">
              <a:solidFill>
                <a:srgbClr val="5577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9" name="Google Shape;819;p70"/>
          <p:cNvSpPr txBox="1"/>
          <p:nvPr/>
        </p:nvSpPr>
        <p:spPr>
          <a:xfrm>
            <a:off x="366625" y="2645850"/>
            <a:ext cx="509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&lt;h2&gt;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movie.title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n" sz="12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movie.release_year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&lt;/h2&gt;</a:t>
            </a:r>
            <a:endParaRPr/>
          </a:p>
        </p:txBody>
      </p:sp>
      <p:sp>
        <p:nvSpPr>
          <p:cNvPr id="820" name="Google Shape;820;p70"/>
          <p:cNvSpPr txBox="1"/>
          <p:nvPr/>
        </p:nvSpPr>
        <p:spPr>
          <a:xfrm>
            <a:off x="366625" y="2941050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&lt;p&gt;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tudio: 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movie.studio.name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&lt;/p&gt;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383.33-373.33 17.34-17.34L311.33-480l88.34-88.33-18-17.34-105 105.67 106.66 106.67Zm194 0 106-106.67-106-106.67-18 17.34L648.67-480l-89.34 89.33 18 17.34ZM228-172q-23.85 0-39.93-16.07Q172-204.15 172-228v-504q0-23.85 16.07-39.93Q204.15-788 228-788h504q23.85 0 39.93 16.07Q788-755.85 788-732v504q0 23.85-16.07 39.93Q755.85-172 732-172H228Zm0-24h504q12 0 22-10t10-22v-504q0-12-10-22t-22-10H228q-12 0-22 10t-10 22v504q0 12 10 22t22 10Zm-32-568v568-568Z&quot;/&gt;&lt;/svg&gt;" id="821" name="Google Shape;82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00" y="608650"/>
            <a:ext cx="304800" cy="30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2" name="Google Shape;822;p70"/>
          <p:cNvCxnSpPr/>
          <p:nvPr/>
        </p:nvCxnSpPr>
        <p:spPr>
          <a:xfrm flipH="1" rot="10800000">
            <a:off x="3229250" y="1076525"/>
            <a:ext cx="2541300" cy="699000"/>
          </a:xfrm>
          <a:prstGeom prst="straightConnector1">
            <a:avLst/>
          </a:prstGeom>
          <a:noFill/>
          <a:ln cap="flat" cmpd="sng" w="38100">
            <a:solidFill>
              <a:srgbClr val="85BE5D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23" name="Google Shape;823;p70"/>
          <p:cNvGrpSpPr/>
          <p:nvPr/>
        </p:nvGrpSpPr>
        <p:grpSpPr>
          <a:xfrm>
            <a:off x="2227550" y="1464750"/>
            <a:ext cx="5662425" cy="1301100"/>
            <a:chOff x="2227550" y="1464750"/>
            <a:chExt cx="5662425" cy="1301100"/>
          </a:xfrm>
        </p:grpSpPr>
        <p:cxnSp>
          <p:nvCxnSpPr>
            <p:cNvPr id="824" name="Google Shape;824;p70"/>
            <p:cNvCxnSpPr/>
            <p:nvPr/>
          </p:nvCxnSpPr>
          <p:spPr>
            <a:xfrm flipH="1" rot="10800000">
              <a:off x="2227550" y="1464750"/>
              <a:ext cx="3554100" cy="1301100"/>
            </a:xfrm>
            <a:prstGeom prst="straightConnector1">
              <a:avLst/>
            </a:prstGeom>
            <a:noFill/>
            <a:ln cap="flat" cmpd="sng" w="38100">
              <a:solidFill>
                <a:srgbClr val="85BE5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25" name="Google Shape;825;p70"/>
            <p:cNvCxnSpPr/>
            <p:nvPr/>
          </p:nvCxnSpPr>
          <p:spPr>
            <a:xfrm flipH="1" rot="10800000">
              <a:off x="3811475" y="1531350"/>
              <a:ext cx="4078500" cy="1234500"/>
            </a:xfrm>
            <a:prstGeom prst="straightConnector1">
              <a:avLst/>
            </a:prstGeom>
            <a:noFill/>
            <a:ln cap="flat" cmpd="sng" w="38100">
              <a:solidFill>
                <a:srgbClr val="85BE5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826" name="Google Shape;826;p70"/>
          <p:cNvCxnSpPr/>
          <p:nvPr/>
        </p:nvCxnSpPr>
        <p:spPr>
          <a:xfrm flipH="1" rot="10800000">
            <a:off x="3517775" y="1775600"/>
            <a:ext cx="2730000" cy="1347300"/>
          </a:xfrm>
          <a:prstGeom prst="straightConnector1">
            <a:avLst/>
          </a:prstGeom>
          <a:noFill/>
          <a:ln cap="flat" cmpd="sng" w="38100">
            <a:solidFill>
              <a:srgbClr val="85BE5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32" name="Google Shape;832;p71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833" name="Google Shape;833;p71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834" name="Google Shape;834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5" name="Google Shape;835;p71"/>
          <p:cNvSpPr txBox="1"/>
          <p:nvPr/>
        </p:nvSpPr>
        <p:spPr>
          <a:xfrm>
            <a:off x="366625" y="551200"/>
            <a:ext cx="6380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SQL query inspection - Debug toolbar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6" name="Google Shape;836;p71"/>
          <p:cNvSpPr txBox="1"/>
          <p:nvPr/>
        </p:nvSpPr>
        <p:spPr>
          <a:xfrm>
            <a:off x="366625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Django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837" name="Google Shape;837;p71"/>
          <p:cNvSpPr txBox="1"/>
          <p:nvPr/>
        </p:nvSpPr>
        <p:spPr>
          <a:xfrm>
            <a:off x="4455700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SQLAlchemy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838" name="Google Shape;83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3500"/>
            <a:ext cx="4150903" cy="346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5700" y="1523500"/>
            <a:ext cx="4080644" cy="3467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840" name="Google Shape;840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475" y="2820319"/>
            <a:ext cx="2743200" cy="99151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57188" rotWithShape="0" algn="bl">
              <a:srgbClr val="000000">
                <a:alpha val="50000"/>
              </a:srgbClr>
            </a:outerShdw>
          </a:effectLst>
        </p:spPr>
      </p:pic>
      <p:pic>
        <p:nvPicPr>
          <p:cNvPr id="842" name="Google Shape;842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1450" y="2820319"/>
            <a:ext cx="2743200" cy="99151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57188" rotWithShape="0" algn="bl">
              <a:srgbClr val="000000">
                <a:alpha val="50000"/>
              </a:srgbClr>
            </a:outerShdw>
          </a:effectLst>
        </p:spPr>
      </p:pic>
      <p:pic>
        <p:nvPicPr>
          <p:cNvPr id="843" name="Google Shape;843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28825" y="28575"/>
            <a:ext cx="5086350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49" name="Google Shape;849;p72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850" name="Google Shape;850;p72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851" name="Google Shape;851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2" name="Google Shape;852;p72"/>
          <p:cNvSpPr txBox="1"/>
          <p:nvPr/>
        </p:nvSpPr>
        <p:spPr>
          <a:xfrm>
            <a:off x="366625" y="551200"/>
            <a:ext cx="6380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SQL query inspection - Django debug toolbar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53" name="Google Shape;85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500" y="1102125"/>
            <a:ext cx="6752988" cy="386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854" name="Google Shape;85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3"/>
          <p:cNvSpPr/>
          <p:nvPr/>
        </p:nvSpPr>
        <p:spPr>
          <a:xfrm>
            <a:off x="4572025" y="-2475"/>
            <a:ext cx="46182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73"/>
          <p:cNvSpPr txBox="1"/>
          <p:nvPr/>
        </p:nvSpPr>
        <p:spPr>
          <a:xfrm>
            <a:off x="4750475" y="1324900"/>
            <a:ext cx="1958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SELECT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"movies_studio"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"id"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"movies_studio"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"name"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FROM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"movies_studio"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WHERE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"movies_studio"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"id"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= </a:t>
            </a:r>
            <a:r>
              <a:rPr lang="en" sz="1000">
                <a:solidFill>
                  <a:srgbClr val="0000DD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LIMIT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0000DD"/>
                </a:solidFill>
                <a:latin typeface="Lato"/>
                <a:ea typeface="Lato"/>
                <a:cs typeface="Lato"/>
                <a:sym typeface="Lato"/>
              </a:rPr>
              <a:t>21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1" name="Google Shape;861;p73"/>
          <p:cNvSpPr txBox="1"/>
          <p:nvPr/>
        </p:nvSpPr>
        <p:spPr>
          <a:xfrm>
            <a:off x="366625" y="1371100"/>
            <a:ext cx="3000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SELECT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"id"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"title"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"release_year"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"studio_id"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FROM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endParaRPr sz="1100">
              <a:solidFill>
                <a:srgbClr val="AA66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2" name="Google Shape;862;p73"/>
          <p:cNvSpPr txBox="1"/>
          <p:nvPr/>
        </p:nvSpPr>
        <p:spPr>
          <a:xfrm>
            <a:off x="4750475" y="2919850"/>
            <a:ext cx="1842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SELECT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"movies_studio"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"id"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"movies_studio"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"name"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FROM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"movies_studio"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WHERE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"movies_studio"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"id"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= </a:t>
            </a:r>
            <a:r>
              <a:rPr lang="en" sz="1000">
                <a:solidFill>
                  <a:srgbClr val="0000DD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LIMIT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0000DD"/>
                </a:solidFill>
                <a:latin typeface="Lato"/>
                <a:ea typeface="Lato"/>
                <a:cs typeface="Lato"/>
                <a:sym typeface="Lato"/>
              </a:rPr>
              <a:t>21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3" name="Google Shape;863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64" name="Google Shape;864;p73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865" name="Google Shape;865;p73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866" name="Google Shape;866;p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7" name="Google Shape;867;p73"/>
          <p:cNvSpPr txBox="1"/>
          <p:nvPr/>
        </p:nvSpPr>
        <p:spPr>
          <a:xfrm>
            <a:off x="366625" y="551200"/>
            <a:ext cx="6380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SQL query inspection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8" name="Google Shape;868;p73"/>
          <p:cNvSpPr txBox="1"/>
          <p:nvPr/>
        </p:nvSpPr>
        <p:spPr>
          <a:xfrm>
            <a:off x="366625" y="970900"/>
            <a:ext cx="1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Movie info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869" name="Google Shape;869;p73"/>
          <p:cNvSpPr txBox="1"/>
          <p:nvPr/>
        </p:nvSpPr>
        <p:spPr>
          <a:xfrm>
            <a:off x="4750475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Studio</a:t>
            </a: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info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870" name="Google Shape;87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1" name="Google Shape;871;p73"/>
          <p:cNvGraphicFramePr/>
          <p:nvPr/>
        </p:nvGraphicFramePr>
        <p:xfrm>
          <a:off x="175350" y="319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271675"/>
                <a:gridCol w="2190525"/>
                <a:gridCol w="1039225"/>
                <a:gridCol w="8314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title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release_year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studio_id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The Hunchback of Notre Dame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1930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The Gold Rush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The Kid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1921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The Phantom of the Opera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Malice in the Palace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1949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72" name="Google Shape;872;p73"/>
          <p:cNvGraphicFramePr/>
          <p:nvPr/>
        </p:nvGraphicFramePr>
        <p:xfrm>
          <a:off x="6708875" y="1618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313775"/>
                <a:gridCol w="12504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name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RKO Radio Pictures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73" name="Google Shape;873;p73"/>
          <p:cNvGraphicFramePr/>
          <p:nvPr/>
        </p:nvGraphicFramePr>
        <p:xfrm>
          <a:off x="6708875" y="341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313775"/>
                <a:gridCol w="13064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name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United Artists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874" name="Google Shape;874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87110">
            <a:off x="6879837" y="1030472"/>
            <a:ext cx="1876282" cy="921328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4"/>
          <p:cNvSpPr txBox="1"/>
          <p:nvPr>
            <p:ph idx="1" type="body"/>
          </p:nvPr>
        </p:nvSpPr>
        <p:spPr>
          <a:xfrm>
            <a:off x="5640900" y="2804075"/>
            <a:ext cx="11898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Why?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0" name="Google Shape;880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81" name="Google Shape;881;p74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882" name="Google Shape;882;p74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883" name="Google Shape;883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4" name="Google Shape;884;p74"/>
          <p:cNvSpPr txBox="1"/>
          <p:nvPr/>
        </p:nvSpPr>
        <p:spPr>
          <a:xfrm>
            <a:off x="366625" y="551200"/>
            <a:ext cx="6380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SQL query inspection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885" name="Google Shape;885;p74"/>
          <p:cNvGrpSpPr/>
          <p:nvPr/>
        </p:nvGrpSpPr>
        <p:grpSpPr>
          <a:xfrm>
            <a:off x="2829425" y="970900"/>
            <a:ext cx="3485150" cy="1409525"/>
            <a:chOff x="2829425" y="970900"/>
            <a:chExt cx="3485150" cy="1409525"/>
          </a:xfrm>
        </p:grpSpPr>
        <p:sp>
          <p:nvSpPr>
            <p:cNvPr id="886" name="Google Shape;886;p74"/>
            <p:cNvSpPr/>
            <p:nvPr/>
          </p:nvSpPr>
          <p:spPr>
            <a:xfrm>
              <a:off x="3049914" y="970900"/>
              <a:ext cx="1039500" cy="1039500"/>
            </a:xfrm>
            <a:prstGeom prst="ellipse">
              <a:avLst/>
            </a:prstGeom>
            <a:solidFill>
              <a:srgbClr val="85BF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74"/>
            <p:cNvSpPr txBox="1"/>
            <p:nvPr/>
          </p:nvSpPr>
          <p:spPr>
            <a:xfrm>
              <a:off x="2829425" y="2187225"/>
              <a:ext cx="1459500" cy="1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" sz="1300">
                  <a:solidFill>
                    <a:srgbClr val="4C4C4C"/>
                  </a:solidFill>
                  <a:latin typeface="Lato"/>
                  <a:ea typeface="Lato"/>
                  <a:cs typeface="Lato"/>
                  <a:sym typeface="Lato"/>
                </a:rPr>
                <a:t>100 movies</a:t>
              </a:r>
              <a:endParaRPr b="1" i="0" sz="13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88" name="Google Shape;888;p74"/>
            <p:cNvSpPr/>
            <p:nvPr/>
          </p:nvSpPr>
          <p:spPr>
            <a:xfrm>
              <a:off x="5075564" y="970900"/>
              <a:ext cx="1039500" cy="1039500"/>
            </a:xfrm>
            <a:prstGeom prst="ellipse">
              <a:avLst/>
            </a:prstGeom>
            <a:solidFill>
              <a:srgbClr val="85BF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74"/>
            <p:cNvSpPr txBox="1"/>
            <p:nvPr/>
          </p:nvSpPr>
          <p:spPr>
            <a:xfrm>
              <a:off x="4855075" y="2187225"/>
              <a:ext cx="1459500" cy="1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" sz="1300">
                  <a:solidFill>
                    <a:srgbClr val="4C4C4C"/>
                  </a:solidFill>
                  <a:latin typeface="Lato"/>
                  <a:ea typeface="Lato"/>
                  <a:cs typeface="Lato"/>
                  <a:sym typeface="Lato"/>
                </a:rPr>
                <a:t>26 studios</a:t>
              </a:r>
              <a:endParaRPr b="1" i="0" sz="13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&lt;svg xmlns=&quot;http://www.w3.org/2000/svg&quot; height=&quot;48px&quot; viewBox=&quot;0 -960 960 960&quot; width=&quot;48px&quot; fill=&quot;#FFFFFF&quot;&gt;&lt;path d=&quot;M226-164v-507h162v-150l92-85 92 85v311h162v346H226Zm22-22h140v-140H248v140Zm0-162h140v-140H248v140Zm0-162h140v-139H248v139Zm162 324h140v-140H410v140Zm0-162h140v-140H410v140Zm0-162h140v-139H410v139Zm0-161h140v-140H410v140Zm162 485h140v-140H572v140Zm0-162h140v-140H572v140Z&quot;/&gt;&lt;/svg&gt;" id="890" name="Google Shape;890;p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0514" y="123202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&lt;svg xmlns=&quot;http://www.w3.org/2000/svg&quot; height=&quot;48px&quot; viewBox=&quot;0 -960 960 960&quot; width=&quot;48px&quot; fill=&quot;#FFFFFF&quot;&gt;&lt;path d=&quot;m186-748 52 106h123l-52-106h83l52 106h123l-52-106h82l53 106h123l-53-106h54q22.78 0 38.39 15.61T828-694v428q0 22.77-15.61 38.39Q796.78-212 774-212H186q-22.77 0-38.39-15.61Q132-243.23 132-266v-428q0-22.78 15.61-38.39Q163.23-748 186-748Zm-32 128v354q0 14 9 23t23 9h588q14 0 23-9t9-23v-354H154Zm0 0v386-386Z&quot;/&gt;&lt;/svg&gt;" id="891" name="Google Shape;891;p7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54375" y="1185850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892" name="Google Shape;892;p74"/>
          <p:cNvGraphicFramePr/>
          <p:nvPr/>
        </p:nvGraphicFramePr>
        <p:xfrm>
          <a:off x="285300" y="28040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{1C124ED9-2893-4845-8625-5DFB925E9E6A}</a:tableStyleId>
              </a:tblPr>
              <a:tblGrid>
                <a:gridCol w="1322475"/>
                <a:gridCol w="854225"/>
                <a:gridCol w="2828525"/>
              </a:tblGrid>
              <a:tr h="487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6A6A6A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Query count</a:t>
                      </a:r>
                      <a:endParaRPr b="1" sz="1500" u="none" cap="none" strike="noStrike">
                        <a:solidFill>
                          <a:srgbClr val="FFFFFF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BE5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Queries</a:t>
                      </a:r>
                      <a:endParaRPr b="1" sz="1500" u="none" cap="none" strike="noStrike">
                        <a:solidFill>
                          <a:srgbClr val="FFFFFF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BE5D"/>
                    </a:solidFill>
                  </a:tcPr>
                </a:tc>
              </a:tr>
              <a:tr h="487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Django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101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 movie query.</a:t>
                      </a:r>
                      <a:endParaRPr>
                        <a:solidFill>
                          <a:srgbClr val="434343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100 studio queries (1 per movie)</a:t>
                      </a:r>
                      <a:endParaRPr>
                        <a:solidFill>
                          <a:srgbClr val="434343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7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SQLAlchemy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27</a:t>
                      </a:r>
                      <a:endParaRPr sz="1400" u="none" cap="none" strike="noStrike">
                        <a:solidFill>
                          <a:srgbClr val="434343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 movie query.</a:t>
                      </a:r>
                      <a:endParaRPr>
                        <a:solidFill>
                          <a:srgbClr val="434343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26 studio queries (1 per studio)</a:t>
                      </a:r>
                      <a:endParaRPr>
                        <a:solidFill>
                          <a:srgbClr val="434343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893" name="Google Shape;893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4" name="Google Shape;894;p74"/>
          <p:cNvGrpSpPr/>
          <p:nvPr/>
        </p:nvGrpSpPr>
        <p:grpSpPr>
          <a:xfrm>
            <a:off x="5640900" y="3173325"/>
            <a:ext cx="3380250" cy="1588550"/>
            <a:chOff x="5640900" y="3173325"/>
            <a:chExt cx="3380250" cy="1588550"/>
          </a:xfrm>
        </p:grpSpPr>
        <p:sp>
          <p:nvSpPr>
            <p:cNvPr id="895" name="Google Shape;895;p74"/>
            <p:cNvSpPr txBox="1"/>
            <p:nvPr/>
          </p:nvSpPr>
          <p:spPr>
            <a:xfrm>
              <a:off x="5640900" y="3344375"/>
              <a:ext cx="3000000" cy="14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SQLAlchemy</a:t>
              </a:r>
              <a:r>
                <a:rPr lang="en" sz="1800">
                  <a:solidFill>
                    <a:schemeClr val="dk2"/>
                  </a:solidFill>
                  <a:latin typeface="Lato Light"/>
                  <a:ea typeface="Lato Light"/>
                  <a:cs typeface="Lato Light"/>
                  <a:sym typeface="Lato Light"/>
                </a:rPr>
                <a:t> queries are executed inside a session, which maintains an </a:t>
              </a:r>
              <a:r>
                <a:rPr b="1" lang="en" sz="18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identity map</a:t>
              </a:r>
              <a:r>
                <a:rPr lang="en" sz="1800">
                  <a:solidFill>
                    <a:schemeClr val="dk2"/>
                  </a:solidFill>
                  <a:latin typeface="Lato Light"/>
                  <a:ea typeface="Lato Light"/>
                  <a:cs typeface="Lato Light"/>
                  <a:sym typeface="Lato Light"/>
                </a:rPr>
                <a:t> (primary key -&gt; object).</a:t>
              </a:r>
              <a:endParaRPr/>
            </a:p>
          </p:txBody>
        </p:sp>
        <p:pic>
          <p:nvPicPr>
            <p:cNvPr id="896" name="Google Shape;896;p7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254975" y="3173325"/>
              <a:ext cx="766175" cy="766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75"/>
          <p:cNvSpPr txBox="1"/>
          <p:nvPr/>
        </p:nvSpPr>
        <p:spPr>
          <a:xfrm>
            <a:off x="388313" y="1871450"/>
            <a:ext cx="3000000" cy="24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def </a:t>
            </a: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list_movies</a:t>
            </a: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(request):</a:t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movies =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Movie.objects.all()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333333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.select_related("studio")</a:t>
            </a:r>
            <a:endParaRPr sz="1100">
              <a:solidFill>
                <a:srgbClr val="999999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context = {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"movie_list": movies,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return render(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request,   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"movies/manytoone.html",   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ontext,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2" name="Google Shape;902;p75"/>
          <p:cNvSpPr txBox="1"/>
          <p:nvPr/>
        </p:nvSpPr>
        <p:spPr>
          <a:xfrm>
            <a:off x="4838288" y="1871450"/>
            <a:ext cx="3917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@bp.route("/list-movies", methods=("GET",))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def </a:t>
            </a: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list_movies</a:t>
            </a: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():</a:t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movies = db.session.scalars(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select(Movie)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chemeClr val="dk1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.options(</a:t>
            </a:r>
            <a:endParaRPr sz="1100">
              <a:solidFill>
                <a:schemeClr val="dk1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chemeClr val="dk1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  joinedload(Movie.studio)</a:t>
            </a:r>
            <a:endParaRPr sz="1100">
              <a:solidFill>
                <a:schemeClr val="dk1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chemeClr val="dk1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100">
              <a:solidFill>
                <a:schemeClr val="dk1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).all()</a:t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return render_template(</a:t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"movies/manytoone.html",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movie_list=movies,</a:t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03" name="Google Shape;903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04" name="Google Shape;904;p75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905" name="Google Shape;905;p75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906" name="Google Shape;906;p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7" name="Google Shape;907;p75"/>
          <p:cNvSpPr txBox="1"/>
          <p:nvPr/>
        </p:nvSpPr>
        <p:spPr>
          <a:xfrm>
            <a:off x="366625" y="551025"/>
            <a:ext cx="3453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Eager loading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8" name="Google Shape;908;p75"/>
          <p:cNvSpPr txBox="1"/>
          <p:nvPr/>
        </p:nvSpPr>
        <p:spPr>
          <a:xfrm>
            <a:off x="366625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Django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909" name="Google Shape;909;p75"/>
          <p:cNvSpPr txBox="1"/>
          <p:nvPr/>
        </p:nvSpPr>
        <p:spPr>
          <a:xfrm>
            <a:off x="4816600" y="970900"/>
            <a:ext cx="26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Flask/</a:t>
            </a: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SQLAlchemy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416-218.67 637.67-484h-164L504-723 305.67-436h141.66L416-218.67ZM380-138l40-274H259l281-405-39 309h188L380-138Zm91.67-333.33Z&quot;/&gt;&lt;/svg&gt;" id="910" name="Google Shape;91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00" y="608475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/>
          <p:nvPr/>
        </p:nvSpPr>
        <p:spPr>
          <a:xfrm rot="-5400000">
            <a:off x="2996837" y="1962842"/>
            <a:ext cx="2993400" cy="2302200"/>
          </a:xfrm>
          <a:prstGeom prst="triangle">
            <a:avLst>
              <a:gd fmla="val 50000" name="adj"/>
            </a:avLst>
          </a:prstGeom>
          <a:solidFill>
            <a:srgbClr val="84BE5D">
              <a:alpha val="9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0"/>
          <p:cNvSpPr/>
          <p:nvPr/>
        </p:nvSpPr>
        <p:spPr>
          <a:xfrm rot="2039692">
            <a:off x="3476262" y="3930349"/>
            <a:ext cx="1876882" cy="144114"/>
          </a:xfrm>
          <a:prstGeom prst="rightArrow">
            <a:avLst>
              <a:gd fmla="val 25514" name="adj1"/>
              <a:gd fmla="val 64322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59" name="Google Shape;259;p40"/>
          <p:cNvSpPr txBox="1"/>
          <p:nvPr/>
        </p:nvSpPr>
        <p:spPr>
          <a:xfrm rot="2035285">
            <a:off x="3347469" y="4057880"/>
            <a:ext cx="1916477" cy="3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latin typeface="Lato Light"/>
                <a:ea typeface="Lato Light"/>
                <a:cs typeface="Lato Light"/>
                <a:sym typeface="Lato Light"/>
              </a:rPr>
              <a:t>Renders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0" name="Google Shape;260;p40"/>
          <p:cNvSpPr/>
          <p:nvPr/>
        </p:nvSpPr>
        <p:spPr>
          <a:xfrm rot="-1978845">
            <a:off x="3467635" y="2126059"/>
            <a:ext cx="1821414" cy="144204"/>
          </a:xfrm>
          <a:prstGeom prst="rightArrow">
            <a:avLst>
              <a:gd fmla="val 25514" name="adj1"/>
              <a:gd fmla="val 64322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61" name="Google Shape;261;p40"/>
          <p:cNvSpPr txBox="1"/>
          <p:nvPr/>
        </p:nvSpPr>
        <p:spPr>
          <a:xfrm rot="-1979414">
            <a:off x="3282535" y="1900797"/>
            <a:ext cx="1927838" cy="3372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latin typeface="Lato Light"/>
                <a:ea typeface="Lato Light"/>
                <a:cs typeface="Lato Light"/>
                <a:sym typeface="Lato Light"/>
              </a:rPr>
              <a:t>Queries (ORM)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descr="&lt;svg xmlns=&quot;http://www.w3.org/2000/svg&quot; height=&quot;48px&quot; viewBox=&quot;0 -960 960 960&quot; width=&quot;48px&quot; fill=&quot;#434343&quot;&gt;&lt;path d=&quot;M480-172q-137 0-222.5-32.5T172-290v-390q0-45 90-76.5T480-788q128 0 218 31.5t90 76.5v390q0 53-85.5 85.5T480-172Zm0-437q84 0 171-23.5T761-686q-23-31-109-55.5T480-766q-85 0-173 23.5T197-690q21 32 107.5 56.5T480-609Zm0 207q41 0 82-4.5t78-13q37-8.5 69.5-21T766-468v-188q-25 16-57 28.5t-69.5 21q-37.5 8.5-78 13T480-589q-43 0-84.5-5T317-607.5q-37-8.5-68-20.5t-55-28v188q23 15 54.5 27t68.5 21q37 9 78 13.5t85 4.5Zm0 208q54 0 101-6t84-17q37-11 63-27t38-35v-167q-24 16-56.5 28T640-397.5q-37 8.5-78 13t-82 4.5q-44 0-85-4.5t-78-13q-37-8.5-68-21T194-446v167q12 20 38 35.5t63 26.5q37 11 84 17t101 6Z&quot;/&gt;&lt;/svg&gt;"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0525" y="27952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8px&quot; viewBox=&quot;0 -960 960 960&quot; width=&quot;48px&quot; fill=&quot;#434343&quot;&gt;&lt;path d=&quot;M480-512q-44.55 0-74.77-30.22Q375-572.45 375-617.5t30.23-74.78Q435.45-722 480-722t74.78 29.72Q585-662.55 585-617.5t-30.22 75.28Q524.55-512 480-512ZM212-232v-47q0-23 14-42t37-30q57-25 110.97-38t106-13Q532-402 586-389t110.48 38.4q23.69 10.71 37.6 29.65Q748-302 748-279v47H212Zm22-22h492v-25q0-15-10.5-29T686-332q-51-25-102.19-36.5Q532.63-380 480-380t-104.31 11.5Q324-357 274-332q-19 10-29.5 24T234-279v25Zm246-280q35 0 59-24t24-59q0-35-24-59t-59-24q-35 0-59 24t-24 59q0 35 24 59t59 24Zm0-83Zm0 363Z&quot;/&gt;&lt;/svg&gt;" id="263" name="Google Shape;26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425" y="280915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0"/>
          <p:cNvSpPr txBox="1"/>
          <p:nvPr/>
        </p:nvSpPr>
        <p:spPr>
          <a:xfrm>
            <a:off x="7391750" y="3404800"/>
            <a:ext cx="84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C4C4C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Database</a:t>
            </a:r>
            <a:endParaRPr/>
          </a:p>
        </p:txBody>
      </p:sp>
      <p:grpSp>
        <p:nvGrpSpPr>
          <p:cNvPr id="265" name="Google Shape;265;p40"/>
          <p:cNvGrpSpPr/>
          <p:nvPr/>
        </p:nvGrpSpPr>
        <p:grpSpPr>
          <a:xfrm>
            <a:off x="5098890" y="1034150"/>
            <a:ext cx="1038000" cy="914228"/>
            <a:chOff x="5098890" y="1034150"/>
            <a:chExt cx="1038000" cy="914228"/>
          </a:xfrm>
        </p:grpSpPr>
        <p:sp>
          <p:nvSpPr>
            <p:cNvPr id="266" name="Google Shape;266;p40"/>
            <p:cNvSpPr/>
            <p:nvPr/>
          </p:nvSpPr>
          <p:spPr>
            <a:xfrm rot="-5400000">
              <a:off x="5296381" y="1297228"/>
              <a:ext cx="651000" cy="651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212121">
                  <a:alpha val="376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descr="&lt;svg xmlns=&quot;http://www.w3.org/2000/svg&quot; height=&quot;48px&quot; viewBox=&quot;0 -960 960 960&quot; width=&quot;48px&quot; fill=&quot;#434343&quot;&gt;&lt;path d=&quot;M172-517v-271h271v271H172Zm0 345v-271h271v271H172Zm345-345v-271h271v271H517Zm0 345v-271h271v271H517ZM194-539h227v-227H194v227Zm345 0h227v-227H539v227Zm0 345h227v-227H539v227Zm-345 0h227v-227H194v227Zm345-345Zm0 118Zm-118 0Zm0-118Z&quot;/&gt;&lt;/svg&gt;" id="267" name="Google Shape;267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84273" y="1389252"/>
              <a:ext cx="467250" cy="467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40"/>
            <p:cNvSpPr txBox="1"/>
            <p:nvPr/>
          </p:nvSpPr>
          <p:spPr>
            <a:xfrm>
              <a:off x="5098890" y="1034150"/>
              <a:ext cx="1038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C4C4C"/>
                  </a:solidFill>
                  <a:highlight>
                    <a:schemeClr val="lt1"/>
                  </a:highlight>
                  <a:latin typeface="Lato"/>
                  <a:ea typeface="Lato"/>
                  <a:cs typeface="Lato"/>
                  <a:sym typeface="Lato"/>
                </a:rPr>
                <a:t>Model (python)</a:t>
              </a:r>
              <a:endParaRPr/>
            </a:p>
          </p:txBody>
        </p:sp>
      </p:grpSp>
      <p:grpSp>
        <p:nvGrpSpPr>
          <p:cNvPr id="269" name="Google Shape;269;p40"/>
          <p:cNvGrpSpPr/>
          <p:nvPr/>
        </p:nvGrpSpPr>
        <p:grpSpPr>
          <a:xfrm>
            <a:off x="4946795" y="4204963"/>
            <a:ext cx="1342200" cy="988787"/>
            <a:chOff x="4946795" y="4204963"/>
            <a:chExt cx="1342200" cy="988787"/>
          </a:xfrm>
        </p:grpSpPr>
        <p:sp>
          <p:nvSpPr>
            <p:cNvPr id="270" name="Google Shape;270;p40"/>
            <p:cNvSpPr/>
            <p:nvPr/>
          </p:nvSpPr>
          <p:spPr>
            <a:xfrm rot="-5400000">
              <a:off x="5296405" y="4204790"/>
              <a:ext cx="650941" cy="65128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212121">
                  <a:alpha val="376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descr="&lt;svg xmlns=&quot;http://www.w3.org/2000/svg&quot; height=&quot;48px&quot; viewBox=&quot;0 -960 960 960&quot; width=&quot;48px&quot; fill=&quot;#434343&quot;&gt;&lt;path d=&quot;M346-269h268v-22H346v22Zm0-163h268v-22H346v22Zm-80 300q-22.77 0-38.39-15.61Q212-163.23 212-186v-588q0-22.78 15.61-38.39Q243.23-828 266-828h326l156 156v486q0 22.77-15.61 38.39Q716.78-132 694-132H266Zm315-530v-144H266q-12 0-22 10t-10 22v588q0 12 10 22t22 10h428q12 0 22-10t10-22v-476H581ZM234-806v144-144 652-652Z&quot;/&gt;&lt;/svg&gt;" id="271" name="Google Shape;271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57548" y="4280852"/>
              <a:ext cx="520675" cy="520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40"/>
            <p:cNvSpPr txBox="1"/>
            <p:nvPr/>
          </p:nvSpPr>
          <p:spPr>
            <a:xfrm>
              <a:off x="4946795" y="4855050"/>
              <a:ext cx="134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C4C4C"/>
                  </a:solidFill>
                  <a:highlight>
                    <a:schemeClr val="lt1"/>
                  </a:highlight>
                  <a:latin typeface="Lato"/>
                  <a:ea typeface="Lato"/>
                  <a:cs typeface="Lato"/>
                  <a:sym typeface="Lato"/>
                </a:rPr>
                <a:t>Template (html)</a:t>
              </a:r>
              <a:endParaRPr/>
            </a:p>
          </p:txBody>
        </p:sp>
      </p:grpSp>
      <p:grpSp>
        <p:nvGrpSpPr>
          <p:cNvPr id="273" name="Google Shape;273;p40"/>
          <p:cNvGrpSpPr/>
          <p:nvPr/>
        </p:nvGrpSpPr>
        <p:grpSpPr>
          <a:xfrm>
            <a:off x="2814725" y="2788458"/>
            <a:ext cx="1095900" cy="1023792"/>
            <a:chOff x="2814725" y="2788458"/>
            <a:chExt cx="1095900" cy="1023792"/>
          </a:xfrm>
        </p:grpSpPr>
        <p:sp>
          <p:nvSpPr>
            <p:cNvPr id="274" name="Google Shape;274;p40"/>
            <p:cNvSpPr/>
            <p:nvPr/>
          </p:nvSpPr>
          <p:spPr>
            <a:xfrm rot="-5400000">
              <a:off x="3037178" y="2788308"/>
              <a:ext cx="651000" cy="651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212121">
                  <a:alpha val="3765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4C4C4C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descr="&lt;svg xmlns=&quot;http://www.w3.org/2000/svg&quot; height=&quot;48px&quot; viewBox=&quot;0 -960 960 960&quot; width=&quot;48px&quot; fill=&quot;#434343&quot;&gt;&lt;path d=&quot;M480.35-367Q535-367 574-406.35q39-39.36 39-94Q613-555 573.65-594q-39.36-39-94-39Q425-633 386-593.65q-39 39.36-39 94Q347-445 386.35-406q39.36 39 94 39Zm-.76-24q-45.59 0-77.09-31.91t-31.5-77.5q0-45.59 31.91-77.09t77.5-31.5q45.59 0 77.09 31.91t31.5 77.5q0 45.59-31.91 77.09t-77.5 31.5Zm.55 139Q356-252 253-319.5 150-387 96-500q54-113 156.86-180.5 102.85-67.5 227-67.5Q604-748 707-680.5 810-613 864-500q-54 113-156.86 180.5-102.85 67.5-227 67.5ZM480-500Zm-.17 226Q596-274 692.5-335 789-396 840-500q-51-104-147.33-165-96.33-61-212.5-61T267.5-665Q171-604 120-500q51 104 147.33 165 96.33 61 212.5 61Z&quot;/&gt;&lt;/svg&gt;" id="275" name="Google Shape;275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29057" y="2930827"/>
              <a:ext cx="467250" cy="467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40"/>
            <p:cNvSpPr txBox="1"/>
            <p:nvPr/>
          </p:nvSpPr>
          <p:spPr>
            <a:xfrm>
              <a:off x="2814725" y="3473550"/>
              <a:ext cx="1095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C4C4C"/>
                  </a:solidFill>
                  <a:highlight>
                    <a:schemeClr val="lt1"/>
                  </a:highlight>
                  <a:latin typeface="Lato"/>
                  <a:ea typeface="Lato"/>
                  <a:cs typeface="Lato"/>
                  <a:sym typeface="Lato"/>
                </a:rPr>
                <a:t>View (python)</a:t>
              </a:r>
              <a:endParaRPr/>
            </a:p>
          </p:txBody>
        </p:sp>
      </p:grpSp>
      <p:sp>
        <p:nvSpPr>
          <p:cNvPr id="277" name="Google Shape;277;p40"/>
          <p:cNvSpPr txBox="1"/>
          <p:nvPr/>
        </p:nvSpPr>
        <p:spPr>
          <a:xfrm>
            <a:off x="1334066" y="2866370"/>
            <a:ext cx="13959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latin typeface="Lato Light"/>
                <a:ea typeface="Lato Light"/>
                <a:cs typeface="Lato Light"/>
                <a:sym typeface="Lato Light"/>
              </a:rPr>
              <a:t>Requests (HTTP)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8" name="Google Shape;278;p40"/>
          <p:cNvSpPr/>
          <p:nvPr/>
        </p:nvSpPr>
        <p:spPr>
          <a:xfrm rot="2831">
            <a:off x="1167385" y="3092295"/>
            <a:ext cx="1821301" cy="144300"/>
          </a:xfrm>
          <a:prstGeom prst="rightArrow">
            <a:avLst>
              <a:gd fmla="val 25514" name="adj1"/>
              <a:gd fmla="val 64322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79" name="Google Shape;279;p40"/>
          <p:cNvSpPr/>
          <p:nvPr/>
        </p:nvSpPr>
        <p:spPr>
          <a:xfrm rot="2003816">
            <a:off x="5836746" y="2232636"/>
            <a:ext cx="1821465" cy="144281"/>
          </a:xfrm>
          <a:prstGeom prst="rightArrow">
            <a:avLst>
              <a:gd fmla="val 25514" name="adj1"/>
              <a:gd fmla="val 64322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80" name="Google Shape;280;p40"/>
          <p:cNvSpPr txBox="1"/>
          <p:nvPr/>
        </p:nvSpPr>
        <p:spPr>
          <a:xfrm rot="2020365">
            <a:off x="5879253" y="1915504"/>
            <a:ext cx="1927861" cy="337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latin typeface="Lato Light"/>
                <a:ea typeface="Lato Light"/>
                <a:cs typeface="Lato Light"/>
                <a:sym typeface="Lato Light"/>
              </a:rPr>
              <a:t>Queries (SQL)</a:t>
            </a:r>
            <a:endParaRPr b="0" i="0" sz="800" u="none" cap="none" strike="noStrike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281" name="Google Shape;281;p40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282" name="Google Shape;282;p40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283" name="Google Shape;283;p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p40"/>
          <p:cNvSpPr txBox="1"/>
          <p:nvPr/>
        </p:nvSpPr>
        <p:spPr>
          <a:xfrm>
            <a:off x="366625" y="551200"/>
            <a:ext cx="2205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Context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85" name="Google Shape;28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40"/>
          <p:cNvSpPr/>
          <p:nvPr/>
        </p:nvSpPr>
        <p:spPr>
          <a:xfrm rot="-1920763">
            <a:off x="3437439" y="1815453"/>
            <a:ext cx="1492339" cy="507940"/>
          </a:xfrm>
          <a:prstGeom prst="ellipse">
            <a:avLst/>
          </a:prstGeom>
          <a:noFill/>
          <a:ln cap="flat" cmpd="sng" w="38100">
            <a:solidFill>
              <a:srgbClr val="84BE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16" name="Google Shape;916;p76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917" name="Google Shape;917;p76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918" name="Google Shape;918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9" name="Google Shape;919;p76"/>
          <p:cNvSpPr txBox="1"/>
          <p:nvPr/>
        </p:nvSpPr>
        <p:spPr>
          <a:xfrm>
            <a:off x="366625" y="551025"/>
            <a:ext cx="4118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Eager loading - query inspection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388" y="1101950"/>
            <a:ext cx="5053228" cy="3867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921" name="Google Shape;921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6225" y="2811500"/>
            <a:ext cx="2743200" cy="991518"/>
          </a:xfrm>
          <a:prstGeom prst="rect">
            <a:avLst/>
          </a:prstGeom>
          <a:noFill/>
          <a:ln>
            <a:noFill/>
          </a:ln>
          <a:effectLst>
            <a:outerShdw blurRad="357188" rotWithShape="0" algn="bl">
              <a:srgbClr val="000000">
                <a:alpha val="50000"/>
              </a:srgbClr>
            </a:outerShdw>
          </a:effectLst>
        </p:spPr>
      </p:pic>
      <p:pic>
        <p:nvPicPr>
          <p:cNvPr id="923" name="Google Shape;923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2950" y="512700"/>
            <a:ext cx="4118100" cy="41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938" y="1094650"/>
            <a:ext cx="584013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30" name="Google Shape;930;p77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931" name="Google Shape;931;p77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932" name="Google Shape;932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3" name="Google Shape;933;p77"/>
          <p:cNvSpPr txBox="1"/>
          <p:nvPr/>
        </p:nvSpPr>
        <p:spPr>
          <a:xfrm>
            <a:off x="366625" y="551025"/>
            <a:ext cx="4118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Eager loading - query inspection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934" name="Google Shape;934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78"/>
          <p:cNvSpPr txBox="1"/>
          <p:nvPr/>
        </p:nvSpPr>
        <p:spPr>
          <a:xfrm>
            <a:off x="366625" y="2571750"/>
            <a:ext cx="3030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</a:rPr>
              <a:t>SELECT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 movies.id,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 movies.title,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 movies.release_year,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 movies.studio_id, studios_1.id </a:t>
            </a: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</a:rPr>
              <a:t>AS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id_1,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 studios_1.name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</a:rPr>
              <a:t>FROM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 movies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</a:rPr>
              <a:t>LEFT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</a:rPr>
              <a:t>OUTER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</a:rPr>
              <a:t>JOIN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 studios </a:t>
            </a: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</a:rPr>
              <a:t>AS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studios_1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</a:rPr>
              <a:t>ON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</a:rPr>
              <a:t>  studios_1.id = movies.studio_id</a:t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940" name="Google Shape;940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41" name="Google Shape;941;p78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942" name="Google Shape;942;p78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943" name="Google Shape;943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4" name="Google Shape;944;p78"/>
          <p:cNvSpPr txBox="1"/>
          <p:nvPr/>
        </p:nvSpPr>
        <p:spPr>
          <a:xfrm>
            <a:off x="366625" y="551025"/>
            <a:ext cx="4118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Eager loading - query inspection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945" name="Google Shape;94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46" name="Google Shape;946;p78"/>
          <p:cNvGraphicFramePr/>
          <p:nvPr/>
        </p:nvGraphicFramePr>
        <p:xfrm>
          <a:off x="2392850" y="154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335025"/>
                <a:gridCol w="2418625"/>
                <a:gridCol w="1034700"/>
                <a:gridCol w="776075"/>
                <a:gridCol w="400925"/>
                <a:gridCol w="15779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title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release_year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studio_id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id_1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name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The Hunchback of Notre Dame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1930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RKO Radio Pictures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The Gold Rush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United Artists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The Kid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1921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First National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The Phantom of the Opera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Universal Pictures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Malice in the Palace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1949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Columbia Pictures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947" name="Google Shape;947;p78"/>
          <p:cNvGrpSpPr/>
          <p:nvPr/>
        </p:nvGrpSpPr>
        <p:grpSpPr>
          <a:xfrm>
            <a:off x="4212075" y="3091050"/>
            <a:ext cx="4118450" cy="1900050"/>
            <a:chOff x="4212075" y="3091050"/>
            <a:chExt cx="4118450" cy="1900050"/>
          </a:xfrm>
        </p:grpSpPr>
        <p:pic>
          <p:nvPicPr>
            <p:cNvPr id="948" name="Google Shape;948;p7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67350" y="3527925"/>
              <a:ext cx="1463175" cy="146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9" name="Google Shape;949;p78"/>
            <p:cNvSpPr/>
            <p:nvPr/>
          </p:nvSpPr>
          <p:spPr>
            <a:xfrm>
              <a:off x="4212075" y="3091050"/>
              <a:ext cx="2217300" cy="1572300"/>
            </a:xfrm>
            <a:prstGeom prst="wedgeEllipseCallout">
              <a:avLst>
                <a:gd fmla="val 70818" name="adj1"/>
                <a:gd fmla="val 32308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dk2"/>
                  </a:solidFill>
                </a:rPr>
                <a:t>Don’t forget unit tests!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4BE5D"/>
        </a:solid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4" name="Google Shape;954;p79"/>
          <p:cNvCxnSpPr/>
          <p:nvPr/>
        </p:nvCxnSpPr>
        <p:spPr>
          <a:xfrm>
            <a:off x="4519725" y="2010356"/>
            <a:ext cx="0" cy="1080000"/>
          </a:xfrm>
          <a:prstGeom prst="straightConnector1">
            <a:avLst/>
          </a:prstGeom>
          <a:noFill/>
          <a:ln cap="flat" cmpd="sng" w="38100">
            <a:solidFill>
              <a:srgbClr val="84BE5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5" name="Google Shape;955;p79"/>
          <p:cNvSpPr txBox="1"/>
          <p:nvPr>
            <p:ph type="ctrTitle"/>
          </p:nvPr>
        </p:nvSpPr>
        <p:spPr>
          <a:xfrm>
            <a:off x="2789350" y="2180703"/>
            <a:ext cx="49743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4BE5D"/>
              </a:buClr>
              <a:buSzPts val="1400"/>
              <a:buFont typeface="Lato"/>
              <a:buNone/>
            </a:pPr>
            <a:r>
              <a:rPr lang="en" sz="40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Movies and actors </a:t>
            </a:r>
            <a:endParaRPr sz="40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4BE5D"/>
              </a:buClr>
              <a:buSzPts val="1400"/>
              <a:buFont typeface="Lato"/>
              <a:buNone/>
            </a:pPr>
            <a:r>
              <a:rPr lang="en"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MANY-TO-MANY RELATIONSHIP</a:t>
            </a:r>
            <a:endParaRPr b="1" sz="4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6" name="Google Shape;956;p79"/>
          <p:cNvSpPr/>
          <p:nvPr/>
        </p:nvSpPr>
        <p:spPr>
          <a:xfrm>
            <a:off x="1892575" y="2057575"/>
            <a:ext cx="715200" cy="71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79"/>
          <p:cNvSpPr txBox="1"/>
          <p:nvPr>
            <p:ph type="ctrTitle"/>
          </p:nvPr>
        </p:nvSpPr>
        <p:spPr>
          <a:xfrm>
            <a:off x="2073077" y="2226765"/>
            <a:ext cx="391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BE5D"/>
              </a:buClr>
              <a:buSzPts val="1400"/>
              <a:buFont typeface="Lato"/>
              <a:buNone/>
            </a:pPr>
            <a:r>
              <a:rPr b="1" lang="en" sz="3000">
                <a:solidFill>
                  <a:srgbClr val="84BE5D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b="1" sz="2600">
              <a:solidFill>
                <a:srgbClr val="84BE5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58" name="Google Shape;958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2934021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65" name="Google Shape;965;p80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966" name="Google Shape;966;p80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967" name="Google Shape;967;p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&lt;svg xmlns=&quot;http://www.w3.org/2000/svg&quot; height=&quot;40px&quot; viewBox=&quot;0 -960 960 960&quot; width=&quot;40px&quot; fill=&quot;#000000&quot;&gt;&lt;path d=&quot;M480-172q-137 0-222.5-32.5T172-290v-390q0-45 90-76.5T480-788q128 0 218 31.5t90 76.5v390q0 53-85.5 85.5T480-172Zm0-436q84.33 0 171.17-23.5Q738-655 759.67-684.33 738.33-715 652.5-739.5T480-764q-85.33 0-173.17 23.5Q219-717 198.33-688.33 218-657 304.5-632.5T480-608Zm0 205.33q41 0 81.67-4.33 40.66-4.33 77.5-12.67Q676-428 708-440.33q32-12.34 56-27.34V-652q-24.67 15.67-56.33 28-31.67 12.33-68.84 20.67-37.16 8.33-77.5 12.66-40.33 4.34-81.33 4.34-43 0-84.17-4.84Q354.67-596 318-604.33q-36.67-8.34-67.5-20.17-30.83-11.83-54.5-27.5v184.33q23 15 54.17 26.84Q281.33-429 318-420.33q36.67 8.66 77.5 13.16t84.5 4.5ZM480-196q53.67 0 100.33-5.83 46.67-5.84 83.34-16.67 36.66-10.83 62.5-26.5Q752-260.67 764-279.33v-164.34Q740-428 708-416q-32 12-68.83 20.33-36.84 8.34-77.5 12.67-40.67 4.33-81.67 4.33-43.67 0-84.5-4.5T318-396q-36.67-8.33-67.5-20.5T196-443.67v164.34q12 19.66 37.83 34.83 25.84 15.17 62.5 26 36.67 10.83 83.34 16.67Q426.33-196 480-196Z&quot;/&gt;&lt;/svg&gt;" id="968" name="Google Shape;968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050" y="60865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80"/>
          <p:cNvSpPr txBox="1"/>
          <p:nvPr/>
        </p:nvSpPr>
        <p:spPr>
          <a:xfrm>
            <a:off x="366625" y="551202"/>
            <a:ext cx="556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Many-to-many relationship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75" name="Google Shape;975;p81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976" name="Google Shape;976;p81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977" name="Google Shape;977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8" name="Google Shape;97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550" y="536950"/>
            <a:ext cx="2956276" cy="451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975" y="1870925"/>
            <a:ext cx="4222610" cy="14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82"/>
          <p:cNvSpPr/>
          <p:nvPr/>
        </p:nvSpPr>
        <p:spPr>
          <a:xfrm>
            <a:off x="0" y="2084225"/>
            <a:ext cx="9144000" cy="3017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2"/>
          <p:cNvSpPr txBox="1"/>
          <p:nvPr/>
        </p:nvSpPr>
        <p:spPr>
          <a:xfrm>
            <a:off x="366625" y="1017725"/>
            <a:ext cx="394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class Movie(models.Model):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title = models.CharField(...)</a:t>
            </a:r>
            <a:endParaRPr sz="12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release_year = models.IntegerField(...)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86" name="Google Shape;986;p82"/>
          <p:cNvSpPr txBox="1"/>
          <p:nvPr/>
        </p:nvSpPr>
        <p:spPr>
          <a:xfrm>
            <a:off x="4572000" y="1017725"/>
            <a:ext cx="394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BB0066"/>
                </a:solidFill>
                <a:latin typeface="Roboto Mono"/>
                <a:ea typeface="Roboto Mono"/>
                <a:cs typeface="Roboto Mono"/>
                <a:sym typeface="Roboto Mono"/>
              </a:rPr>
              <a:t>Actor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(models.Model):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first_name = models.CharField(...)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last_name = models.CharField(...)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87" name="Google Shape;987;p82"/>
          <p:cNvSpPr txBox="1"/>
          <p:nvPr/>
        </p:nvSpPr>
        <p:spPr>
          <a:xfrm>
            <a:off x="1816550" y="4045225"/>
            <a:ext cx="180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movies_actor_movies:</a:t>
            </a:r>
            <a:endParaRPr sz="12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88" name="Google Shape;988;p82"/>
          <p:cNvSpPr txBox="1"/>
          <p:nvPr/>
        </p:nvSpPr>
        <p:spPr>
          <a:xfrm>
            <a:off x="4864100" y="1999150"/>
            <a:ext cx="180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movies_actor:</a:t>
            </a:r>
            <a:endParaRPr sz="12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89" name="Google Shape;989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90" name="Google Shape;990;p82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991" name="Google Shape;991;p82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992" name="Google Shape;992;p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3" name="Google Shape;993;p82"/>
          <p:cNvSpPr txBox="1"/>
          <p:nvPr/>
        </p:nvSpPr>
        <p:spPr>
          <a:xfrm>
            <a:off x="366625" y="551200"/>
            <a:ext cx="2205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Django - models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94" name="Google Shape;994;p82"/>
          <p:cNvSpPr txBox="1"/>
          <p:nvPr/>
        </p:nvSpPr>
        <p:spPr>
          <a:xfrm>
            <a:off x="366625" y="16298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# actor_set: related Actors.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5" name="Google Shape;995;p82"/>
          <p:cNvSpPr txBox="1"/>
          <p:nvPr/>
        </p:nvSpPr>
        <p:spPr>
          <a:xfrm>
            <a:off x="4572000" y="1756625"/>
            <a:ext cx="427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movies = models.ManyToManyField(Movie)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6" name="Google Shape;996;p82"/>
          <p:cNvSpPr txBox="1"/>
          <p:nvPr/>
        </p:nvSpPr>
        <p:spPr>
          <a:xfrm>
            <a:off x="366625" y="1999150"/>
            <a:ext cx="180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movies_movie:</a:t>
            </a:r>
            <a:endParaRPr sz="12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383.33-373.33 17.34-17.34L311.33-480l88.34-88.33-18-17.34-105 105.67 106.66 106.67Zm194 0 106-106.67-106-106.67-18 17.34L648.67-480l-89.34 89.33 18 17.34ZM228-172q-23.85 0-39.93-16.07Q172-204.15 172-228v-504q0-23.85 16.07-39.93Q204.15-788 228-788h504q23.85 0 39.93 16.07Q788-755.85 788-732v504q0 23.85-16.07 39.93Q755.85-172 732-172H228Zm0-24h504q12 0 22-10t10-22v-504q0-12-10-22t-22-10H228q-12 0-22 10t-10 22v504q0 12 10 22t22 10Zm-32-568v568-568Z&quot;/&gt;&lt;/svg&gt;" id="997" name="Google Shape;99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00" y="608650"/>
            <a:ext cx="304800" cy="30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98" name="Google Shape;998;p82"/>
          <p:cNvGraphicFramePr/>
          <p:nvPr/>
        </p:nvGraphicFramePr>
        <p:xfrm>
          <a:off x="419900" y="236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257150"/>
                <a:gridCol w="2006800"/>
                <a:gridCol w="10134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title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release_year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Hunchback of Notre Dame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1930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Gold Rush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Kid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1921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Phantom of the Opera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Malice in the Palace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1949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9" name="Google Shape;999;p82"/>
          <p:cNvGraphicFramePr/>
          <p:nvPr/>
        </p:nvGraphicFramePr>
        <p:xfrm>
          <a:off x="4936975" y="236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336875"/>
                <a:gridCol w="1005575"/>
                <a:gridCol w="10055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first_name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last_name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Charles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Laughton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Sir Cedric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Hardwicke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Thomas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Mitchell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Maureen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O'Hara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Edmond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O'Brien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0" name="Google Shape;1000;p82"/>
          <p:cNvGraphicFramePr/>
          <p:nvPr/>
        </p:nvGraphicFramePr>
        <p:xfrm>
          <a:off x="3581400" y="372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257150"/>
                <a:gridCol w="649500"/>
                <a:gridCol w="7096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actor_id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movie_id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83"/>
          <p:cNvSpPr txBox="1"/>
          <p:nvPr/>
        </p:nvSpPr>
        <p:spPr>
          <a:xfrm>
            <a:off x="366625" y="1164575"/>
            <a:ext cx="3849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class Movie(Base):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__tablename__ = "movies"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id: Mapped[int] = mapped_column(...)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title: Mapped[str] = mapped_column()</a:t>
            </a:r>
            <a:endParaRPr sz="1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release_year: Mapped[int] = mapped_column(...)</a:t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6" name="Google Shape;1006;p83"/>
          <p:cNvSpPr txBox="1"/>
          <p:nvPr/>
        </p:nvSpPr>
        <p:spPr>
          <a:xfrm>
            <a:off x="4717050" y="1164575"/>
            <a:ext cx="3702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BB00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Actor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(Base):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__tablename__ = 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"actors"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00">
                <a:solidFill>
                  <a:srgbClr val="00702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Mapped[</a:t>
            </a:r>
            <a:r>
              <a:rPr lang="en" sz="1000">
                <a:solidFill>
                  <a:srgbClr val="00702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] = mapped_column(...)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first_name: Mapped[</a:t>
            </a:r>
            <a:r>
              <a:rPr lang="en" sz="1000">
                <a:solidFill>
                  <a:srgbClr val="00702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] = mapped_column()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last_name: Mapped[</a:t>
            </a:r>
            <a:r>
              <a:rPr lang="en" sz="1000">
                <a:solidFill>
                  <a:srgbClr val="00702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] = mapped_column()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7" name="Google Shape;1007;p83"/>
          <p:cNvSpPr txBox="1"/>
          <p:nvPr/>
        </p:nvSpPr>
        <p:spPr>
          <a:xfrm>
            <a:off x="366625" y="3191800"/>
            <a:ext cx="6922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actor_movies_table = Table(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"actor_movies"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Base.metadata,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Column(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"movie_id"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ForeignKey(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"movies.id"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ondelete=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"CASCADE"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), primary_key=</a:t>
            </a: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Column(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"actor_id"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ForeignKey(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"actors.id"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ondelete=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"CASCADE"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), primary_key=</a:t>
            </a: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8" name="Google Shape;1008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09" name="Google Shape;1009;p83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010" name="Google Shape;1010;p83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011" name="Google Shape;1011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2" name="Google Shape;1012;p83"/>
          <p:cNvSpPr txBox="1"/>
          <p:nvPr/>
        </p:nvSpPr>
        <p:spPr>
          <a:xfrm>
            <a:off x="366625" y="551200"/>
            <a:ext cx="3271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SQLAlchemy - models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13" name="Google Shape;1013;p83"/>
          <p:cNvSpPr txBox="1"/>
          <p:nvPr/>
        </p:nvSpPr>
        <p:spPr>
          <a:xfrm>
            <a:off x="366625" y="2010825"/>
            <a:ext cx="3849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actors: Mapped[</a:t>
            </a:r>
            <a:r>
              <a:rPr lang="en" sz="1000">
                <a:solidFill>
                  <a:srgbClr val="007020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"Actor"</a:t>
            </a: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]] = relationship(</a:t>
            </a:r>
            <a:endParaRPr sz="10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secondary=actor_movies_table,</a:t>
            </a:r>
            <a:endParaRPr sz="10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back_populates=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"movies"</a:t>
            </a: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/>
          </a:p>
        </p:txBody>
      </p:sp>
      <p:sp>
        <p:nvSpPr>
          <p:cNvPr id="1014" name="Google Shape;1014;p83"/>
          <p:cNvSpPr txBox="1"/>
          <p:nvPr/>
        </p:nvSpPr>
        <p:spPr>
          <a:xfrm>
            <a:off x="4717050" y="2010825"/>
            <a:ext cx="435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movies: Mapped[</a:t>
            </a:r>
            <a:r>
              <a:rPr lang="en" sz="1000">
                <a:solidFill>
                  <a:srgbClr val="007020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"Movie"</a:t>
            </a: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]] = relationship(</a:t>
            </a:r>
            <a:endParaRPr sz="10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secondary=actor_movies_table,</a:t>
            </a:r>
            <a:endParaRPr sz="10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back_populates=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"actors"</a:t>
            </a: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/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383.33-373.33 17.34-17.34L311.33-480l88.34-88.33-18-17.34-105 105.67 106.66 106.67Zm194 0 106-106.67-106-106.67-18 17.34L648.67-480l-89.34 89.33 18 17.34ZM228-172q-23.85 0-39.93-16.07Q172-204.15 172-228v-504q0-23.85 16.07-39.93Q204.15-788 228-788h504q23.85 0 39.93 16.07Q788-755.85 788-732v504q0 23.85-16.07 39.93Q755.85-172 732-172H228Zm0-24h504q12 0 22-10t10-22v-504q0-12-10-22t-22-10H228q-12 0-22 10t-10 22v504q0 12 10 22t22 10Zm-32-568v568-568Z&quot;/&gt;&lt;/svg&gt;" id="1015" name="Google Shape;101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00" y="60865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84"/>
          <p:cNvSpPr txBox="1"/>
          <p:nvPr/>
        </p:nvSpPr>
        <p:spPr>
          <a:xfrm>
            <a:off x="366625" y="20859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66BB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list_movies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(request):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movies = Movie.objects.all()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1" name="Google Shape;1021;p84"/>
          <p:cNvSpPr txBox="1"/>
          <p:nvPr/>
        </p:nvSpPr>
        <p:spPr>
          <a:xfrm>
            <a:off x="4221300" y="2085975"/>
            <a:ext cx="494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@bp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.route(</a:t>
            </a:r>
            <a:r>
              <a:rPr lang="en" sz="12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"/list-movies"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methods=(</a:t>
            </a:r>
            <a:r>
              <a:rPr lang="en" sz="12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"GET"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,))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66BB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list_movies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():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movies = db.session.scalars(select(Movie)).all()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2" name="Google Shape;1022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23" name="Google Shape;1023;p84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024" name="Google Shape;1024;p84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025" name="Google Shape;1025;p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6" name="Google Shape;1026;p84"/>
          <p:cNvSpPr txBox="1"/>
          <p:nvPr/>
        </p:nvSpPr>
        <p:spPr>
          <a:xfrm>
            <a:off x="366625" y="551200"/>
            <a:ext cx="3271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View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27" name="Google Shape;1027;p84"/>
          <p:cNvSpPr txBox="1"/>
          <p:nvPr/>
        </p:nvSpPr>
        <p:spPr>
          <a:xfrm>
            <a:off x="366625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Django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028" name="Google Shape;1028;p84"/>
          <p:cNvSpPr txBox="1"/>
          <p:nvPr/>
        </p:nvSpPr>
        <p:spPr>
          <a:xfrm>
            <a:off x="4221300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Flask/</a:t>
            </a: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SQLAlchemy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029" name="Google Shape;1029;p84"/>
          <p:cNvSpPr txBox="1"/>
          <p:nvPr/>
        </p:nvSpPr>
        <p:spPr>
          <a:xfrm>
            <a:off x="366625" y="291297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008800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render(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request,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"movies/manytomany.html"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context = {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2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"movie_list"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: movies,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},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/>
          </a:p>
        </p:txBody>
      </p:sp>
      <p:sp>
        <p:nvSpPr>
          <p:cNvPr id="1030" name="Google Shape;1030;p84"/>
          <p:cNvSpPr txBox="1"/>
          <p:nvPr/>
        </p:nvSpPr>
        <p:spPr>
          <a:xfrm>
            <a:off x="4221300" y="3024950"/>
            <a:ext cx="356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008800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render_template(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"movies/manytomany.html"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movie_list=movies,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/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383.33-373.33 17.34-17.34L311.33-480l88.34-88.33-18-17.34-105 105.67 106.66 106.67Zm194 0 106-106.67-106-106.67-18 17.34L648.67-480l-89.34 89.33 18 17.34ZM228-172q-23.85 0-39.93-16.07Q172-204.15 172-228v-504q0-23.85 16.07-39.93Q204.15-788 228-788h504q23.85 0 39.93 16.07Q788-755.85 788-732v504q0 23.85-16.07 39.93Q755.85-172 732-172H228Zm0-24h504q12 0 22-10t10-22v-504q0-12-10-22t-22-10H228q-12 0-22 10t-10 22v504q0 12 10 22t22 10Zm-32-568v568-568Z&quot;/&gt;&lt;/svg&gt;" id="1031" name="Google Shape;103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00" y="60865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85"/>
          <p:cNvSpPr txBox="1"/>
          <p:nvPr/>
        </p:nvSpPr>
        <p:spPr>
          <a:xfrm>
            <a:off x="366625" y="970900"/>
            <a:ext cx="544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&lt;h1&gt;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Movies</a:t>
            </a: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&lt;/h1&gt;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&lt;p&gt;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movie_list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|</a:t>
            </a:r>
            <a:r>
              <a:rPr lang="en" sz="1200">
                <a:solidFill>
                  <a:srgbClr val="0066BB"/>
                </a:solidFill>
                <a:latin typeface="Roboto Mono"/>
                <a:ea typeface="Roboto Mono"/>
                <a:cs typeface="Roboto Mono"/>
                <a:sym typeface="Roboto Mono"/>
              </a:rPr>
              <a:t>length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movies.</a:t>
            </a: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&lt;/p&gt;</a:t>
            </a:r>
            <a:endParaRPr sz="1200">
              <a:solidFill>
                <a:srgbClr val="5577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7" name="Google Shape;1037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38" name="Google Shape;1038;p85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039" name="Google Shape;1039;p85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040" name="Google Shape;1040;p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1" name="Google Shape;1041;p85"/>
          <p:cNvSpPr txBox="1"/>
          <p:nvPr/>
        </p:nvSpPr>
        <p:spPr>
          <a:xfrm>
            <a:off x="366625" y="551200"/>
            <a:ext cx="3271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Template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042" name="Google Shape;104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125" y="551200"/>
            <a:ext cx="2956276" cy="45198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85"/>
          <p:cNvSpPr txBox="1"/>
          <p:nvPr/>
        </p:nvSpPr>
        <p:spPr>
          <a:xfrm>
            <a:off x="366625" y="1987300"/>
            <a:ext cx="5054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{%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movie_list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%}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&lt;div&gt;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{%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endfor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%}</a:t>
            </a:r>
            <a:endParaRPr/>
          </a:p>
        </p:txBody>
      </p:sp>
      <p:sp>
        <p:nvSpPr>
          <p:cNvPr id="1044" name="Google Shape;1044;p85"/>
          <p:cNvSpPr txBox="1"/>
          <p:nvPr/>
        </p:nvSpPr>
        <p:spPr>
          <a:xfrm>
            <a:off x="414650" y="2449150"/>
            <a:ext cx="505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&lt;h2&gt;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movie.title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n" sz="12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movie.release_year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&lt;/h2&gt;</a:t>
            </a:r>
            <a:endParaRPr/>
          </a:p>
        </p:txBody>
      </p:sp>
      <p:sp>
        <p:nvSpPr>
          <p:cNvPr id="1045" name="Google Shape;1045;p85"/>
          <p:cNvSpPr txBox="1"/>
          <p:nvPr/>
        </p:nvSpPr>
        <p:spPr>
          <a:xfrm>
            <a:off x="414650" y="2664625"/>
            <a:ext cx="5357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&lt;p&gt;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Actors:</a:t>
            </a: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&lt;/p&gt;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&lt;ul&gt;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{%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actor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movie.actor_set.all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%}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77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{%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endfor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%}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&lt;/ul&gt;</a:t>
            </a:r>
            <a:endParaRPr/>
          </a:p>
        </p:txBody>
      </p:sp>
      <p:sp>
        <p:nvSpPr>
          <p:cNvPr id="1046" name="Google Shape;1046;p85"/>
          <p:cNvSpPr txBox="1"/>
          <p:nvPr/>
        </p:nvSpPr>
        <p:spPr>
          <a:xfrm>
            <a:off x="414650" y="3214950"/>
            <a:ext cx="539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&lt;li&gt;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n" sz="12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actor.first_name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n" sz="12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n" sz="12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actor.last_name</a:t>
            </a:r>
            <a:r>
              <a:rPr lang="en" sz="12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n" sz="12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&lt;/li&gt;</a:t>
            </a:r>
            <a:endParaRPr sz="12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383.33-373.33 17.34-17.34L311.33-480l88.34-88.33-18-17.34-105 105.67 106.66 106.67Zm194 0 106-106.67-106-106.67-18 17.34L648.67-480l-89.34 89.33 18 17.34ZM228-172q-23.85 0-39.93-16.07Q172-204.15 172-228v-504q0-23.85 16.07-39.93Q204.15-788 228-788h504q23.85 0 39.93 16.07Q788-755.85 788-732v504q0 23.85-16.07 39.93Q755.85-172 732-172H228Zm0-24h504q12 0 22-10t10-22v-504q0-12-10-22t-22-10H228q-12 0-22 10t-10 22v504q0 12 10 22t22 10Zm-32-568v568-568Z&quot;/&gt;&lt;/svg&gt;" id="1047" name="Google Shape;104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00" y="608650"/>
            <a:ext cx="304800" cy="30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8" name="Google Shape;1048;p85"/>
          <p:cNvCxnSpPr/>
          <p:nvPr/>
        </p:nvCxnSpPr>
        <p:spPr>
          <a:xfrm flipH="1" rot="10800000">
            <a:off x="3306925" y="1009725"/>
            <a:ext cx="2619000" cy="455100"/>
          </a:xfrm>
          <a:prstGeom prst="straightConnector1">
            <a:avLst/>
          </a:prstGeom>
          <a:noFill/>
          <a:ln cap="flat" cmpd="sng" w="38100">
            <a:solidFill>
              <a:srgbClr val="85BE5D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49" name="Google Shape;1049;p85"/>
          <p:cNvGrpSpPr/>
          <p:nvPr/>
        </p:nvGrpSpPr>
        <p:grpSpPr>
          <a:xfrm>
            <a:off x="2519050" y="1409325"/>
            <a:ext cx="5393250" cy="1143000"/>
            <a:chOff x="2519050" y="1409325"/>
            <a:chExt cx="5393250" cy="1143000"/>
          </a:xfrm>
        </p:grpSpPr>
        <p:cxnSp>
          <p:nvCxnSpPr>
            <p:cNvPr id="1050" name="Google Shape;1050;p85"/>
            <p:cNvCxnSpPr/>
            <p:nvPr/>
          </p:nvCxnSpPr>
          <p:spPr>
            <a:xfrm flipH="1" rot="10800000">
              <a:off x="2519050" y="1409325"/>
              <a:ext cx="3417900" cy="1120800"/>
            </a:xfrm>
            <a:prstGeom prst="straightConnector1">
              <a:avLst/>
            </a:prstGeom>
            <a:noFill/>
            <a:ln cap="flat" cmpd="sng" w="38100">
              <a:solidFill>
                <a:srgbClr val="85BE5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51" name="Google Shape;1051;p85"/>
            <p:cNvCxnSpPr/>
            <p:nvPr/>
          </p:nvCxnSpPr>
          <p:spPr>
            <a:xfrm flipH="1" rot="10800000">
              <a:off x="4228000" y="1453725"/>
              <a:ext cx="3684300" cy="1098600"/>
            </a:xfrm>
            <a:prstGeom prst="straightConnector1">
              <a:avLst/>
            </a:prstGeom>
            <a:noFill/>
            <a:ln cap="flat" cmpd="sng" w="38100">
              <a:solidFill>
                <a:srgbClr val="85BE5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052" name="Google Shape;1052;p85"/>
          <p:cNvGrpSpPr/>
          <p:nvPr/>
        </p:nvGrpSpPr>
        <p:grpSpPr>
          <a:xfrm>
            <a:off x="2926700" y="1808725"/>
            <a:ext cx="3942400" cy="1559425"/>
            <a:chOff x="2926700" y="1808725"/>
            <a:chExt cx="3942400" cy="1559425"/>
          </a:xfrm>
        </p:grpSpPr>
        <p:cxnSp>
          <p:nvCxnSpPr>
            <p:cNvPr id="1053" name="Google Shape;1053;p85"/>
            <p:cNvCxnSpPr/>
            <p:nvPr/>
          </p:nvCxnSpPr>
          <p:spPr>
            <a:xfrm flipH="1" rot="10800000">
              <a:off x="2926700" y="1819850"/>
              <a:ext cx="3332100" cy="1548300"/>
            </a:xfrm>
            <a:prstGeom prst="straightConnector1">
              <a:avLst/>
            </a:prstGeom>
            <a:noFill/>
            <a:ln cap="flat" cmpd="sng" w="38100">
              <a:solidFill>
                <a:srgbClr val="85BE5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54" name="Google Shape;1054;p85"/>
            <p:cNvCxnSpPr/>
            <p:nvPr/>
          </p:nvCxnSpPr>
          <p:spPr>
            <a:xfrm flipH="1" rot="10800000">
              <a:off x="4527600" y="1808725"/>
              <a:ext cx="2341500" cy="1520400"/>
            </a:xfrm>
            <a:prstGeom prst="straightConnector1">
              <a:avLst/>
            </a:prstGeom>
            <a:noFill/>
            <a:ln cap="flat" cmpd="sng" w="38100">
              <a:solidFill>
                <a:srgbClr val="85BE5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500" y="157572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275" y="1409700"/>
            <a:ext cx="687705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6550" y="1017725"/>
            <a:ext cx="7063900" cy="408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525" y="1188037"/>
            <a:ext cx="7850626" cy="35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1"/>
          <p:cNvSpPr txBox="1"/>
          <p:nvPr/>
        </p:nvSpPr>
        <p:spPr>
          <a:xfrm>
            <a:off x="366625" y="551200"/>
            <a:ext cx="2205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Movie database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96" name="Google Shape;296;p41"/>
          <p:cNvSpPr/>
          <p:nvPr/>
        </p:nvSpPr>
        <p:spPr>
          <a:xfrm>
            <a:off x="0" y="-33975"/>
            <a:ext cx="9144000" cy="352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00013" rotWithShape="0" algn="bl" dir="5520000" dist="47625">
              <a:srgbClr val="000000">
                <a:alpha val="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_long_genymobile.png" id="297" name="Google Shape;297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19675" y="54226"/>
            <a:ext cx="761449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480-172q-137 0-222.5-32.5T172-290v-390q0-45 90-76.5T480-788q128 0 218 31.5t90 76.5v390q0 53-85.5 85.5T480-172Zm0-436q84.33 0 171.17-23.5Q738-655 759.67-684.33 738.33-715 652.5-739.5T480-764q-85.33 0-173.17 23.5Q219-717 198.33-688.33 218-657 304.5-632.5T480-608Zm0 205.33q41 0 81.67-4.33 40.66-4.33 77.5-12.67Q676-428 708-440.33q32-12.34 56-27.34V-652q-24.67 15.67-56.33 28-31.67 12.33-68.84 20.67-37.16 8.33-77.5 12.66-40.33 4.34-81.33 4.34-43 0-84.17-4.84Q354.67-596 318-604.33q-36.67-8.34-67.5-20.17-30.83-11.83-54.5-27.5v184.33q23 15 54.17 26.84Q281.33-429 318-420.33q36.67 8.66 77.5 13.16t84.5 4.5ZM480-196q53.67 0 100.33-5.83 46.67-5.84 83.34-16.67 36.66-10.83 62.5-26.5Q752-260.67 764-279.33v-164.34Q740-428 708-416q-32 12-68.83 20.33-36.84 8.34-77.5 12.67-40.67 4.33-81.67 4.33-43.67 0-84.5-4.5T318-396q-36.67-8.33-67.5-20.5T196-443.67v164.34q12 19.66 37.83 34.83 25.84 15.17 62.5 26 36.67 10.83 83.34 16.67Q426.33-196 480-196Z&quot;/&gt;&lt;/svg&gt;" id="299" name="Google Shape;299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050" y="60865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0" name="Google Shape;1060;p86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061" name="Google Shape;1061;p86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062" name="Google Shape;1062;p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3" name="Google Shape;1063;p86"/>
          <p:cNvSpPr txBox="1"/>
          <p:nvPr/>
        </p:nvSpPr>
        <p:spPr>
          <a:xfrm>
            <a:off x="366625" y="551200"/>
            <a:ext cx="6380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SQL query inspection - Django/Flask debug toolbar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064" name="Google Shape;106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5200" y="1070400"/>
            <a:ext cx="3553608" cy="3867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1065" name="Google Shape;106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3275" y="2677250"/>
            <a:ext cx="2743200" cy="99151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57188" rotWithShape="0" algn="bl">
              <a:srgbClr val="000000">
                <a:alpha val="50000"/>
              </a:srgbClr>
            </a:outerShdw>
          </a:effectLst>
        </p:spPr>
      </p:pic>
      <p:pic>
        <p:nvPicPr>
          <p:cNvPr id="1067" name="Google Shape;1067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0762" y="530512"/>
            <a:ext cx="4082475" cy="40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575" y="1157550"/>
            <a:ext cx="682868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74" name="Google Shape;1074;p87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075" name="Google Shape;1075;p87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076" name="Google Shape;1076;p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7" name="Google Shape;1077;p87"/>
          <p:cNvSpPr txBox="1"/>
          <p:nvPr/>
        </p:nvSpPr>
        <p:spPr>
          <a:xfrm>
            <a:off x="366625" y="551200"/>
            <a:ext cx="6380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SQL query inspection - Django/Flask debug toolbar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1078" name="Google Shape;1078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88"/>
          <p:cNvSpPr/>
          <p:nvPr/>
        </p:nvSpPr>
        <p:spPr>
          <a:xfrm>
            <a:off x="4741325" y="-2475"/>
            <a:ext cx="4449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88"/>
          <p:cNvSpPr txBox="1"/>
          <p:nvPr/>
        </p:nvSpPr>
        <p:spPr>
          <a:xfrm>
            <a:off x="366625" y="1371100"/>
            <a:ext cx="2401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SELECT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"id"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"title"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"release_year"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FROM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endParaRPr sz="1100">
              <a:solidFill>
                <a:srgbClr val="AA66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5" name="Google Shape;1085;p88"/>
          <p:cNvSpPr txBox="1"/>
          <p:nvPr/>
        </p:nvSpPr>
        <p:spPr>
          <a:xfrm>
            <a:off x="5016150" y="1371100"/>
            <a:ext cx="38883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SELECT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"movies_actor"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1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"id"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"movies_actor"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1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"first_name"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"movies_actor"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1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"last_name"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FROM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"movies_actor"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INNER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JOIN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"movies_actor_movies"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ON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" sz="11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"movies_actor"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1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"id"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= </a:t>
            </a:r>
            <a:r>
              <a:rPr lang="en" sz="11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"movies_actor_movies"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1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"actor_id"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)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WHERE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"movies_actor_movies"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1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"movie_id"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= </a:t>
            </a:r>
            <a:r>
              <a:rPr lang="en" sz="1100">
                <a:solidFill>
                  <a:srgbClr val="0000DD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1100">
              <a:solidFill>
                <a:srgbClr val="0000D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6" name="Google Shape;1086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87" name="Google Shape;1087;p88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088" name="Google Shape;1088;p88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089" name="Google Shape;1089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0" name="Google Shape;1090;p88"/>
          <p:cNvSpPr txBox="1"/>
          <p:nvPr/>
        </p:nvSpPr>
        <p:spPr>
          <a:xfrm>
            <a:off x="366625" y="551200"/>
            <a:ext cx="27342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SQL query inspection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91" name="Google Shape;1091;p88"/>
          <p:cNvSpPr txBox="1"/>
          <p:nvPr/>
        </p:nvSpPr>
        <p:spPr>
          <a:xfrm>
            <a:off x="366625" y="970900"/>
            <a:ext cx="1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Movie info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092" name="Google Shape;1092;p88"/>
          <p:cNvSpPr txBox="1"/>
          <p:nvPr/>
        </p:nvSpPr>
        <p:spPr>
          <a:xfrm>
            <a:off x="5016150" y="970900"/>
            <a:ext cx="1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Actor</a:t>
            </a: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info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1093" name="Google Shape;109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87110">
            <a:off x="6879837" y="1030472"/>
            <a:ext cx="1876282" cy="921328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095" name="Google Shape;1095;p88"/>
          <p:cNvGraphicFramePr/>
          <p:nvPr/>
        </p:nvGraphicFramePr>
        <p:xfrm>
          <a:off x="419900" y="337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257150"/>
                <a:gridCol w="2396075"/>
                <a:gridCol w="12100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title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release_year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The Hunchback of Notre Dame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1930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The Gold Rush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The Kid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1921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The Phantom of the Opera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Malice in the Palace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1949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96" name="Google Shape;1096;p88"/>
          <p:cNvGraphicFramePr/>
          <p:nvPr/>
        </p:nvGraphicFramePr>
        <p:xfrm>
          <a:off x="5079600" y="362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431250"/>
                <a:gridCol w="1333025"/>
                <a:gridCol w="12742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first_name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last_name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Charlie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Chaplin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9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Mark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Swain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Tom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Murray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Malcolm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Walte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89"/>
          <p:cNvSpPr txBox="1"/>
          <p:nvPr/>
        </p:nvSpPr>
        <p:spPr>
          <a:xfrm>
            <a:off x="366625" y="1623025"/>
            <a:ext cx="46152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def </a:t>
            </a: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list_movies</a:t>
            </a: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(request):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movies = 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Movie.objects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chemeClr val="dk1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.prefetch_related("actor_set").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all()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context = { 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"movie_list": movies,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} 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return render(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request,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"movies/manytomany.html",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context,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2" name="Google Shape;1102;p89"/>
          <p:cNvSpPr txBox="1"/>
          <p:nvPr/>
        </p:nvSpPr>
        <p:spPr>
          <a:xfrm>
            <a:off x="4816600" y="1623025"/>
            <a:ext cx="39333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@</a:t>
            </a: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bp.route("/list-movies", methods=("GET",))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def </a:t>
            </a: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list_movies</a:t>
            </a: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():</a:t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movies = ( </a:t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db.session.scalars(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select(Movie)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100">
                <a:solidFill>
                  <a:schemeClr val="dk1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.options(</a:t>
            </a:r>
            <a:endParaRPr sz="1100">
              <a:solidFill>
                <a:schemeClr val="dk1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100">
                <a:solidFill>
                  <a:schemeClr val="dk1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  joinedload(Movie.actors),</a:t>
            </a:r>
            <a:endParaRPr sz="1100">
              <a:solidFill>
                <a:schemeClr val="dk1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100">
                <a:solidFill>
                  <a:schemeClr val="dk1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)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) </a:t>
            </a: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.unique()</a:t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.all()</a:t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) </a:t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return render_template(</a:t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"movies/manytomany.html",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movie_list=movies,</a:t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3" name="Google Shape;1103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04" name="Google Shape;1104;p89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105" name="Google Shape;1105;p89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106" name="Google Shape;1106;p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7" name="Google Shape;1107;p89"/>
          <p:cNvSpPr txBox="1"/>
          <p:nvPr/>
        </p:nvSpPr>
        <p:spPr>
          <a:xfrm>
            <a:off x="366625" y="551025"/>
            <a:ext cx="3453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Eager loading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08" name="Google Shape;1108;p89"/>
          <p:cNvSpPr txBox="1"/>
          <p:nvPr/>
        </p:nvSpPr>
        <p:spPr>
          <a:xfrm>
            <a:off x="366625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Django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109" name="Google Shape;1109;p89"/>
          <p:cNvSpPr txBox="1"/>
          <p:nvPr/>
        </p:nvSpPr>
        <p:spPr>
          <a:xfrm>
            <a:off x="4816600" y="970900"/>
            <a:ext cx="21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Flask/</a:t>
            </a: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SQLAlchemy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416-218.67 637.67-484h-164L504-723 305.67-436h141.66L416-218.67ZM380-138l40-274H259l281-405-39 309h188L380-138Zm91.67-333.33Z&quot;/&gt;&lt;/svg&gt;" id="1110" name="Google Shape;111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00" y="608475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16" name="Google Shape;1116;p90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117" name="Google Shape;1117;p90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118" name="Google Shape;1118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9" name="Google Shape;1119;p90"/>
          <p:cNvSpPr txBox="1"/>
          <p:nvPr/>
        </p:nvSpPr>
        <p:spPr>
          <a:xfrm>
            <a:off x="366625" y="551025"/>
            <a:ext cx="4118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Eager loading - query inspection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20" name="Google Shape;1120;p90"/>
          <p:cNvSpPr txBox="1"/>
          <p:nvPr/>
        </p:nvSpPr>
        <p:spPr>
          <a:xfrm>
            <a:off x="366625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Django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121" name="Google Shape;1121;p90"/>
          <p:cNvSpPr txBox="1"/>
          <p:nvPr/>
        </p:nvSpPr>
        <p:spPr>
          <a:xfrm>
            <a:off x="4816600" y="970900"/>
            <a:ext cx="14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SQLAlchemy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1122" name="Google Shape;112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50" y="1438825"/>
            <a:ext cx="3823102" cy="346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9502" y="1438825"/>
            <a:ext cx="3823102" cy="3467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1124" name="Google Shape;1124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950" y="2809950"/>
            <a:ext cx="2743200" cy="99151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26" name="Google Shape;1126;p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0800" y="2809950"/>
            <a:ext cx="2743200" cy="99151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57188" rotWithShape="0" algn="bl">
              <a:srgbClr val="000000">
                <a:alpha val="50000"/>
              </a:srgbClr>
            </a:outerShdw>
          </a:effectLst>
        </p:spPr>
      </p:pic>
      <p:pic>
        <p:nvPicPr>
          <p:cNvPr id="1127" name="Google Shape;1127;p9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28825" y="28575"/>
            <a:ext cx="5086350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91"/>
          <p:cNvSpPr/>
          <p:nvPr/>
        </p:nvSpPr>
        <p:spPr>
          <a:xfrm>
            <a:off x="4442725" y="-2475"/>
            <a:ext cx="4747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91"/>
          <p:cNvSpPr txBox="1"/>
          <p:nvPr/>
        </p:nvSpPr>
        <p:spPr>
          <a:xfrm>
            <a:off x="4442725" y="1398125"/>
            <a:ext cx="4211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SELECT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(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"movies_actor_movies"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"movie_id"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AS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"_prefetch_related_val_movie_id"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"movies_actor"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"id"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"movies_actor"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"first_name"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"movies_actor"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"last_name"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FROM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"movies_actor"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INNER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JOIN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"movies_actor_movies"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ON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"movies_actor"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"id"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=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"movies_actor_movies"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"actor_id"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)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WHERE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"movies_actor_movies"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latin typeface="Lato"/>
                <a:ea typeface="Lato"/>
                <a:cs typeface="Lato"/>
                <a:sym typeface="Lato"/>
              </a:rPr>
              <a:t>"movie_id"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IN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" sz="1000">
                <a:solidFill>
                  <a:srgbClr val="0000DD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000">
                <a:solidFill>
                  <a:srgbClr val="0000DD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000">
                <a:solidFill>
                  <a:srgbClr val="0000DD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000">
                <a:solidFill>
                  <a:srgbClr val="0000DD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000">
                <a:solidFill>
                  <a:srgbClr val="0000DD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000">
                <a:solidFill>
                  <a:srgbClr val="0000DD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000">
                <a:solidFill>
                  <a:srgbClr val="0000DD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000">
                <a:solidFill>
                  <a:srgbClr val="0000DD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000">
                <a:solidFill>
                  <a:srgbClr val="0000DD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,...,</a:t>
            </a:r>
            <a:r>
              <a:rPr lang="en" sz="1000">
                <a:solidFill>
                  <a:srgbClr val="0000DD"/>
                </a:solidFill>
                <a:latin typeface="Lato"/>
                <a:ea typeface="Lato"/>
                <a:cs typeface="Lato"/>
                <a:sym typeface="Lato"/>
              </a:rPr>
              <a:t>100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)</a:t>
            </a:r>
            <a:endParaRPr sz="1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4" name="Google Shape;1134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35" name="Google Shape;1135;p91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136" name="Google Shape;1136;p91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137" name="Google Shape;1137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8" name="Google Shape;1138;p91"/>
          <p:cNvSpPr txBox="1"/>
          <p:nvPr/>
        </p:nvSpPr>
        <p:spPr>
          <a:xfrm>
            <a:off x="366625" y="551025"/>
            <a:ext cx="4109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Eager loading - queries - Django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39" name="Google Shape;1139;p91"/>
          <p:cNvSpPr txBox="1"/>
          <p:nvPr/>
        </p:nvSpPr>
        <p:spPr>
          <a:xfrm>
            <a:off x="366625" y="970900"/>
            <a:ext cx="1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Movie info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140" name="Google Shape;1140;p91"/>
          <p:cNvSpPr txBox="1"/>
          <p:nvPr/>
        </p:nvSpPr>
        <p:spPr>
          <a:xfrm>
            <a:off x="4442725" y="970900"/>
            <a:ext cx="1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Actor info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141" name="Google Shape;1141;p91"/>
          <p:cNvSpPr txBox="1"/>
          <p:nvPr/>
        </p:nvSpPr>
        <p:spPr>
          <a:xfrm>
            <a:off x="366625" y="1371100"/>
            <a:ext cx="2401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SELECT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"id"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"title"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"release_year"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FROM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endParaRPr sz="1100">
              <a:solidFill>
                <a:srgbClr val="AA66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1142" name="Google Shape;114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43" name="Google Shape;1143;p91"/>
          <p:cNvGraphicFramePr/>
          <p:nvPr/>
        </p:nvGraphicFramePr>
        <p:xfrm>
          <a:off x="366625" y="371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257150"/>
                <a:gridCol w="2396075"/>
                <a:gridCol w="12100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title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release_year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Hunchback of Notre Dame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1930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Gold Rush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Kid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1921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Phantom of the Opera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Malice in the Palace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1949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44" name="Google Shape;1144;p91"/>
          <p:cNvGraphicFramePr/>
          <p:nvPr/>
        </p:nvGraphicFramePr>
        <p:xfrm>
          <a:off x="4584238" y="371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2269750"/>
                <a:gridCol w="271450"/>
                <a:gridCol w="820975"/>
                <a:gridCol w="7847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_prefetch_related_val_movie_id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first_name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last_name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Charlie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Chaplin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9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Mark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Swain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Tom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Murray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Malcolm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Walte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8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Charlie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Chaplin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92"/>
          <p:cNvSpPr txBox="1"/>
          <p:nvPr/>
        </p:nvSpPr>
        <p:spPr>
          <a:xfrm>
            <a:off x="366625" y="2215025"/>
            <a:ext cx="46128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SELECT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movies.id,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movies.title,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movies.release_year,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actors_1.id </a:t>
            </a: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id_1,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actors_1.first_name,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actors_1.last_name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FROM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movies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LEFT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OUTER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JOIN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(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 actor_movies </a:t>
            </a: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actor_movies_1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JOIN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actors </a:t>
            </a: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actors_1 </a:t>
            </a: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ON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actors_1.id = actor_movies_1.actor_id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) </a:t>
            </a: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ON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movies.id = actor_movies_1.movie_id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0" name="Google Shape;1150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51" name="Google Shape;1151;p92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152" name="Google Shape;1152;p92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153" name="Google Shape;1153;p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4" name="Google Shape;1154;p92"/>
          <p:cNvSpPr txBox="1"/>
          <p:nvPr/>
        </p:nvSpPr>
        <p:spPr>
          <a:xfrm>
            <a:off x="366625" y="551025"/>
            <a:ext cx="5232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Eager loading - queries - SQLAlchemy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1155" name="Google Shape;115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56" name="Google Shape;1156;p92"/>
          <p:cNvGraphicFramePr/>
          <p:nvPr/>
        </p:nvGraphicFramePr>
        <p:xfrm>
          <a:off x="3285411" y="118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270900"/>
                <a:gridCol w="2085775"/>
                <a:gridCol w="1061850"/>
                <a:gridCol w="404525"/>
                <a:gridCol w="872225"/>
                <a:gridCol w="8722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id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title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release_year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id_1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first_name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last_name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Gold Rush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1925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Charlie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Chaplin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Gold Rush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1925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Mark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Swain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Gold Rush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1925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Tom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Murray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Gold Rush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1925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Malcolm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Walte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Kid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1921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Charlie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Chaplin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Kid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1921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Jackie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Coogan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Kid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1921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Edna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Purviance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Phantom of the Opera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1925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Chaney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Phantom of the Opera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1925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Norman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Kerry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Phantom of the Opera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1925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Mary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Philbin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93"/>
          <p:cNvSpPr txBox="1"/>
          <p:nvPr/>
        </p:nvSpPr>
        <p:spPr>
          <a:xfrm>
            <a:off x="366625" y="1423375"/>
            <a:ext cx="44211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@bp.route("/list-movies", methods=("GET",))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def </a:t>
            </a: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list_movies</a:t>
            </a: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():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movies = ( 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db.session.scalars(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select(Movie).options(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i="1" lang="en" sz="1100">
                <a:solidFill>
                  <a:srgbClr val="888888"/>
                </a:solidFill>
                <a:latin typeface="Roboto Mono"/>
                <a:ea typeface="Roboto Mono"/>
                <a:cs typeface="Roboto Mono"/>
                <a:sym typeface="Roboto Mono"/>
              </a:rPr>
              <a:t># joinedload(Movie.actors),</a:t>
            </a:r>
            <a:endParaRPr i="1" sz="1100">
              <a:solidFill>
                <a:srgbClr val="88888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100">
                <a:solidFill>
                  <a:schemeClr val="dk1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selectinload(Movie.actors),</a:t>
            </a:r>
            <a:endParaRPr sz="1100">
              <a:solidFill>
                <a:schemeClr val="dk1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)     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)   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.unique()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.all()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) 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return render_template(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"movies/manytomany.html",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movie_list=movies,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2" name="Google Shape;1162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63" name="Google Shape;1163;p93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164" name="Google Shape;1164;p93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165" name="Google Shape;1165;p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6" name="Google Shape;1166;p93"/>
          <p:cNvSpPr txBox="1"/>
          <p:nvPr/>
        </p:nvSpPr>
        <p:spPr>
          <a:xfrm>
            <a:off x="366625" y="551025"/>
            <a:ext cx="5232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Eager loading - SQLAlchemy - selectinload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416-218.67 637.67-484h-164L504-723 305.67-436h141.66L416-218.67ZM380-138l40-274H259l281-405-39 309h188L380-138Zm91.67-333.33Z&quot;/&gt;&lt;/svg&gt;" id="1167" name="Google Shape;1167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00" y="608475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94"/>
          <p:cNvSpPr/>
          <p:nvPr/>
        </p:nvSpPr>
        <p:spPr>
          <a:xfrm>
            <a:off x="4442725" y="-2475"/>
            <a:ext cx="4747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94"/>
          <p:cNvSpPr txBox="1"/>
          <p:nvPr/>
        </p:nvSpPr>
        <p:spPr>
          <a:xfrm>
            <a:off x="366625" y="1292875"/>
            <a:ext cx="3000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SELECT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movies.id,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movies.title,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movies.release_year,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movies.studio_id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FROM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movies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4" name="Google Shape;1174;p94"/>
          <p:cNvSpPr txBox="1"/>
          <p:nvPr/>
        </p:nvSpPr>
        <p:spPr>
          <a:xfrm>
            <a:off x="4442725" y="1371275"/>
            <a:ext cx="35982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SELECT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movies_1.id </a:t>
            </a:r>
            <a:r>
              <a:rPr lang="en" sz="11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AS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movies_1_id,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actors.id </a:t>
            </a:r>
            <a:r>
              <a:rPr lang="en" sz="11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AS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actors_id,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actors.first_name </a:t>
            </a:r>
            <a:r>
              <a:rPr lang="en" sz="11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AS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actors_first_name,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actors.last_name </a:t>
            </a:r>
            <a:r>
              <a:rPr lang="en" sz="11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AS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actors_last_name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FROM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movies </a:t>
            </a:r>
            <a:r>
              <a:rPr lang="en" sz="11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AS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movies_1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JOIN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actor_movies </a:t>
            </a:r>
            <a:r>
              <a:rPr lang="en" sz="11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AS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actor_movies_1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1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ON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movies_1.id = actor_movies_1.movie_id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JOIN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actors </a:t>
            </a:r>
            <a:r>
              <a:rPr lang="en" sz="11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ON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actors.id = actor_movies_1.actor_id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WHERE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 movies_1.id </a:t>
            </a:r>
            <a:r>
              <a:rPr lang="en" sz="1100">
                <a:solidFill>
                  <a:srgbClr val="008800"/>
                </a:solidFill>
                <a:latin typeface="Lato"/>
                <a:ea typeface="Lato"/>
                <a:cs typeface="Lato"/>
                <a:sym typeface="Lato"/>
              </a:rPr>
              <a:t>IN</a:t>
            </a:r>
            <a:r>
              <a:rPr lang="en" sz="11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(?, ?, ?, ?, ?, ?, ?, ... , ? )</a:t>
            </a:r>
            <a:endParaRPr sz="11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75" name="Google Shape;1175;p94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176" name="Google Shape;1176;p94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177" name="Google Shape;1177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8" name="Google Shape;1178;p94"/>
          <p:cNvSpPr txBox="1"/>
          <p:nvPr/>
        </p:nvSpPr>
        <p:spPr>
          <a:xfrm>
            <a:off x="366625" y="551025"/>
            <a:ext cx="5824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SQLAlchemy - queries - selectinload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79" name="Google Shape;1179;p94"/>
          <p:cNvSpPr txBox="1"/>
          <p:nvPr/>
        </p:nvSpPr>
        <p:spPr>
          <a:xfrm>
            <a:off x="366625" y="970900"/>
            <a:ext cx="1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Movie info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180" name="Google Shape;1180;p94"/>
          <p:cNvSpPr txBox="1"/>
          <p:nvPr/>
        </p:nvSpPr>
        <p:spPr>
          <a:xfrm>
            <a:off x="4442725" y="970900"/>
            <a:ext cx="1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Actor info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1181" name="Google Shape;118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2" name="Google Shape;1182;p94"/>
          <p:cNvGraphicFramePr/>
          <p:nvPr/>
        </p:nvGraphicFramePr>
        <p:xfrm>
          <a:off x="366625" y="383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257150"/>
                <a:gridCol w="2396075"/>
                <a:gridCol w="12100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title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release_year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Hunchback of Notre Dame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1930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Gold Rush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Kid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1921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Phantom of the Opera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Malice in the Palace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1949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3" name="Google Shape;1183;p94"/>
          <p:cNvGraphicFramePr/>
          <p:nvPr/>
        </p:nvGraphicFramePr>
        <p:xfrm>
          <a:off x="4572000" y="341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921625"/>
                <a:gridCol w="718150"/>
                <a:gridCol w="1316600"/>
                <a:gridCol w="12807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movies_1_id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actors_id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actors_first_name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actors_last_name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Walt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Disney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Charlie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Chaplin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Mark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Swain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Tom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Murray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Malcolm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Walte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Charlie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Chaplin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Jackie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Coogan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ogo_long_genymobile.png" id="1189" name="Google Shape;1189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9675" y="54226"/>
            <a:ext cx="761449" cy="17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0" name="Google Shape;1190;p95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191" name="Google Shape;1191;p95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192" name="Google Shape;1192;p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3" name="Google Shape;1193;p95"/>
          <p:cNvSpPr txBox="1"/>
          <p:nvPr/>
        </p:nvSpPr>
        <p:spPr>
          <a:xfrm>
            <a:off x="366625" y="551025"/>
            <a:ext cx="5824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SQLAlchemy - relationship loading styles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94" name="Google Shape;1194;p95"/>
          <p:cNvSpPr txBox="1"/>
          <p:nvPr/>
        </p:nvSpPr>
        <p:spPr>
          <a:xfrm>
            <a:off x="366625" y="970900"/>
            <a:ext cx="21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Joined loading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195" name="Google Shape;1195;p95"/>
          <p:cNvSpPr txBox="1"/>
          <p:nvPr/>
        </p:nvSpPr>
        <p:spPr>
          <a:xfrm>
            <a:off x="366625" y="1498200"/>
            <a:ext cx="3615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5BF5E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 SQL query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5BF5E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Movie fields duplicated for each actor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6" name="Google Shape;1196;p95"/>
          <p:cNvSpPr txBox="1"/>
          <p:nvPr/>
        </p:nvSpPr>
        <p:spPr>
          <a:xfrm>
            <a:off x="4442725" y="970900"/>
            <a:ext cx="234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Select IN loading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197" name="Google Shape;1197;p95"/>
          <p:cNvSpPr txBox="1"/>
          <p:nvPr/>
        </p:nvSpPr>
        <p:spPr>
          <a:xfrm>
            <a:off x="4442725" y="1498200"/>
            <a:ext cx="3615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5BF5E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SQL queries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5BF5E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Movie fields not duplicated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8" name="Google Shape;1198;p95"/>
          <p:cNvSpPr txBox="1"/>
          <p:nvPr/>
        </p:nvSpPr>
        <p:spPr>
          <a:xfrm>
            <a:off x="3542238" y="3179300"/>
            <a:ext cx="186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Which is better?</a:t>
            </a:r>
            <a:endParaRPr i="1" sz="1800">
              <a:solidFill>
                <a:schemeClr val="dk2"/>
              </a:solidFill>
            </a:endParaRPr>
          </a:p>
        </p:txBody>
      </p:sp>
      <p:sp>
        <p:nvSpPr>
          <p:cNvPr id="1199" name="Google Shape;1199;p95"/>
          <p:cNvSpPr txBox="1"/>
          <p:nvPr/>
        </p:nvSpPr>
        <p:spPr>
          <a:xfrm>
            <a:off x="3645188" y="3771375"/>
            <a:ext cx="194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It depends ™ </a:t>
            </a:r>
            <a:r>
              <a:rPr lang="en" sz="2400">
                <a:solidFill>
                  <a:schemeClr val="dk2"/>
                </a:solidFill>
              </a:rPr>
              <a:t>😉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416-218.67 637.67-484h-164L504-723 305.67-436h141.66L416-218.67ZM380-138l40-274H259l281-405-39 309h188L380-138Zm91.67-333.33Z&quot;/&gt;&lt;/svg&gt;" id="1200" name="Google Shape;1200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00" y="608475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/>
          <p:nvPr/>
        </p:nvSpPr>
        <p:spPr>
          <a:xfrm>
            <a:off x="0" y="318825"/>
            <a:ext cx="9144000" cy="2940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2"/>
          <p:cNvSpPr/>
          <p:nvPr/>
        </p:nvSpPr>
        <p:spPr>
          <a:xfrm>
            <a:off x="0" y="-33975"/>
            <a:ext cx="9144000" cy="352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00013" rotWithShape="0" algn="bl" dir="5520000" dist="47625">
              <a:srgbClr val="000000">
                <a:alpha val="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_long_genymobile.png" id="306" name="Google Shape;30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9675" y="54226"/>
            <a:ext cx="761449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/>
          <p:nvPr/>
        </p:nvSpPr>
        <p:spPr>
          <a:xfrm>
            <a:off x="366625" y="551200"/>
            <a:ext cx="4607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ORMs - Object relational mapping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08" name="Google Shape;308;p42"/>
          <p:cNvSpPr txBox="1"/>
          <p:nvPr/>
        </p:nvSpPr>
        <p:spPr>
          <a:xfrm>
            <a:off x="366615" y="970900"/>
            <a:ext cx="7689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Software library to access a database using objects in code (Python)</a:t>
            </a:r>
            <a:endParaRPr b="0" i="0" sz="14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309" name="Google Shape;309;p42"/>
          <p:cNvGrpSpPr/>
          <p:nvPr/>
        </p:nvGrpSpPr>
        <p:grpSpPr>
          <a:xfrm>
            <a:off x="366627" y="1395050"/>
            <a:ext cx="1134300" cy="1776900"/>
            <a:chOff x="1473652" y="1395025"/>
            <a:chExt cx="1134300" cy="1776900"/>
          </a:xfrm>
        </p:grpSpPr>
        <p:sp>
          <p:nvSpPr>
            <p:cNvPr id="310" name="Google Shape;310;p42"/>
            <p:cNvSpPr/>
            <p:nvPr/>
          </p:nvSpPr>
          <p:spPr>
            <a:xfrm>
              <a:off x="1473652" y="1395025"/>
              <a:ext cx="1134300" cy="17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2"/>
            <p:cNvSpPr/>
            <p:nvPr/>
          </p:nvSpPr>
          <p:spPr>
            <a:xfrm>
              <a:off x="1473652" y="1395025"/>
              <a:ext cx="1134300" cy="888000"/>
            </a:xfrm>
            <a:prstGeom prst="rect">
              <a:avLst/>
            </a:prstGeom>
            <a:solidFill>
              <a:srgbClr val="84BE5D">
                <a:alpha val="93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84BE5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2"/>
            <p:cNvSpPr txBox="1"/>
            <p:nvPr/>
          </p:nvSpPr>
          <p:spPr>
            <a:xfrm>
              <a:off x="1569985" y="2511349"/>
              <a:ext cx="941700" cy="4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>
                  <a:solidFill>
                    <a:srgbClr val="222222"/>
                  </a:solidFill>
                  <a:latin typeface="Lato"/>
                  <a:ea typeface="Lato"/>
                  <a:cs typeface="Lato"/>
                  <a:sym typeface="Lato"/>
                </a:rPr>
                <a:t>Avoid SQL by hand</a:t>
              </a:r>
              <a:endParaRPr b="0" i="0" sz="900" u="none" cap="none" strike="noStrike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&lt;svg xmlns=&quot;http://www.w3.org/2000/svg&quot; height=&quot;48px&quot; viewBox=&quot;0 -960 960 960&quot; width=&quot;48px&quot; fill=&quot;#FFFFFF&quot;&gt;&lt;path d=&quot;M479.98-308q8.52 0 13.27-4.73t4.75-13.25q0-8.52-4.73-13.27T480.02-344q-8.52 0-13.27 4.73T462-326.02q0 8.52 4.73 13.27t13.25 4.75ZM470-430h22v-244h-22v244Zm10.44 298q-72.91 0-135.73-27.39-62.83-27.39-110.34-74.85-47.52-47.46-74.94-110.27Q132-407.33 132-480.33q0-71.99 27.39-135.39 27.39-63.4 74.85-110.41 47.46-47.02 110.27-74.44Q407.33-828 480.33-828q71.99 0 135.39 27.39 63.4 27.39 110.41 74.35 47.02 46.96 74.44 110.43Q828-552.35 828-480.44q0 72.91-27.39 135.73-27.39 62.83-74.35 110.16-46.96 47.33-110.43 74.94Q552.35-132 480.44-132Zm.06-22Q616-154 711-249t95-231.5Q806-616 711.19-711T480-806q-136 0-231 94.81T154-480q0 136 95 231t231.5 95Zm-.5-326Z&quot;/&gt;&lt;/svg&gt;" id="313" name="Google Shape;313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35975" y="153192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4" name="Google Shape;314;p42"/>
          <p:cNvGrpSpPr/>
          <p:nvPr/>
        </p:nvGrpSpPr>
        <p:grpSpPr>
          <a:xfrm>
            <a:off x="2211675" y="1395050"/>
            <a:ext cx="1134300" cy="1776900"/>
            <a:chOff x="2674604" y="1395025"/>
            <a:chExt cx="1134300" cy="1776900"/>
          </a:xfrm>
        </p:grpSpPr>
        <p:sp>
          <p:nvSpPr>
            <p:cNvPr id="315" name="Google Shape;315;p42"/>
            <p:cNvSpPr/>
            <p:nvPr/>
          </p:nvSpPr>
          <p:spPr>
            <a:xfrm>
              <a:off x="2674604" y="1395025"/>
              <a:ext cx="1134300" cy="17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2"/>
            <p:cNvSpPr/>
            <p:nvPr/>
          </p:nvSpPr>
          <p:spPr>
            <a:xfrm>
              <a:off x="2674604" y="1395025"/>
              <a:ext cx="1134300" cy="8880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2"/>
            <p:cNvSpPr txBox="1"/>
            <p:nvPr/>
          </p:nvSpPr>
          <p:spPr>
            <a:xfrm>
              <a:off x="2770950" y="2511349"/>
              <a:ext cx="941700" cy="4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>
                  <a:solidFill>
                    <a:srgbClr val="222222"/>
                  </a:solidFill>
                  <a:latin typeface="Lato"/>
                  <a:ea typeface="Lato"/>
                  <a:cs typeface="Lato"/>
                  <a:sym typeface="Lato"/>
                </a:rPr>
                <a:t>Reduce SQL injection risk</a:t>
              </a:r>
              <a:endParaRPr b="0" i="0" sz="900" u="none" cap="none" strike="noStrik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&lt;svg xmlns=&quot;http://www.w3.org/2000/svg&quot; height=&quot;48px&quot; viewBox=&quot;0 -960 960 960&quot; width=&quot;48px&quot; fill=&quot;#FFFFFF&quot;&gt;&lt;path d=&quot;M480-134q-115-36-191.5-142.5T212-518v-206l268-100 268 100v206q0 135-76.5 241.5T480-134Zm0-23q99-32 166-122t78-201H480v-320l-246 91v191q0 10 .5 18.5T236-480h244v323Z&quot;/&gt;&lt;/svg&gt;" id="318" name="Google Shape;318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36925" y="1534163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9" name="Google Shape;319;p42"/>
          <p:cNvGrpSpPr/>
          <p:nvPr/>
        </p:nvGrpSpPr>
        <p:grpSpPr>
          <a:xfrm>
            <a:off x="4056724" y="1395050"/>
            <a:ext cx="1134300" cy="1776900"/>
            <a:chOff x="3875557" y="1395025"/>
            <a:chExt cx="1134300" cy="1776900"/>
          </a:xfrm>
        </p:grpSpPr>
        <p:sp>
          <p:nvSpPr>
            <p:cNvPr id="320" name="Google Shape;320;p42"/>
            <p:cNvSpPr/>
            <p:nvPr/>
          </p:nvSpPr>
          <p:spPr>
            <a:xfrm>
              <a:off x="3875557" y="1395025"/>
              <a:ext cx="1134300" cy="17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2"/>
            <p:cNvSpPr/>
            <p:nvPr/>
          </p:nvSpPr>
          <p:spPr>
            <a:xfrm>
              <a:off x="3875557" y="1395025"/>
              <a:ext cx="1134300" cy="888000"/>
            </a:xfrm>
            <a:prstGeom prst="rect">
              <a:avLst/>
            </a:prstGeom>
            <a:solidFill>
              <a:srgbClr val="84BE5D">
                <a:alpha val="93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2"/>
            <p:cNvSpPr txBox="1"/>
            <p:nvPr/>
          </p:nvSpPr>
          <p:spPr>
            <a:xfrm>
              <a:off x="3971900" y="2450149"/>
              <a:ext cx="9417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>
                  <a:solidFill>
                    <a:srgbClr val="222222"/>
                  </a:solidFill>
                  <a:latin typeface="Lato"/>
                  <a:ea typeface="Lato"/>
                  <a:cs typeface="Lato"/>
                  <a:sym typeface="Lato"/>
                </a:rPr>
                <a:t>Portable across databases</a:t>
              </a:r>
              <a:endParaRPr b="0" i="0" sz="900" u="none" cap="none" strike="noStrik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&lt;svg xmlns=&quot;http://www.w3.org/2000/svg&quot; height=&quot;48px&quot; viewBox=&quot;0 -960 960 960&quot; width=&quot;48px&quot; fill=&quot;#FFFFFF&quot;&gt;&lt;path d=&quot;M480-132q-72 0-135.5-27.5t-111-74.5Q186-281 159-344.5T132-481q0-72 27-135.5T233.5-727q47.5-47 111-74T480-828q72 0 135.5 27t111 74Q774-680 801-616.5T828-481q0 73-27 136.5T726.5-234q-47.5 47-111 74.5T480-132Zm0-20q41-47 66-95t41-110H373q17 66 42 113.5t65 91.5Zm-29-2q-33-34-60.5-89.5T350-357H176q39 88 110 140t165 63Zm59 0q89-9 162-63t112-140H610q-18 60-45 114.5T510-154ZM170-379h176q-5-28-7-53.5t-2-48.5q0-23 2-48t7-52H170q-8 22-12 48t-4 52q0 27 4 53t12 49Zm198 0h224q5-29 7-53t2-49q0-24-2-47.5t-7-52.5H368q-5 29-7 52.5t-2 47.5q0 25 2 49t7 53Zm246 0h176q8-23 12-49t4-53q0-26-4-52t-12-48H615q4 30 6 54.5t2 45.5q0 23-2 48t-7 54Zm-4-224h174q-39-89-109.5-141.5T509-807q33 39 59.5 92.5T610-603Zm-237 0h215q-17-62-43.5-113T480-808q-37 38-62.5 87T373-603Zm-197 0h174q15-58 41-111t59-93q-95 11-165 63T176-603Z&quot;/&gt;&lt;/svg&gt;" id="323" name="Google Shape;323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37875" y="153417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" name="Google Shape;324;p42"/>
          <p:cNvGrpSpPr/>
          <p:nvPr/>
        </p:nvGrpSpPr>
        <p:grpSpPr>
          <a:xfrm>
            <a:off x="7746832" y="1395050"/>
            <a:ext cx="1134300" cy="1776900"/>
            <a:chOff x="6277457" y="1395063"/>
            <a:chExt cx="1134300" cy="1776900"/>
          </a:xfrm>
        </p:grpSpPr>
        <p:sp>
          <p:nvSpPr>
            <p:cNvPr id="325" name="Google Shape;325;p42"/>
            <p:cNvSpPr/>
            <p:nvPr/>
          </p:nvSpPr>
          <p:spPr>
            <a:xfrm>
              <a:off x="6277457" y="1395063"/>
              <a:ext cx="1134300" cy="17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2"/>
            <p:cNvSpPr/>
            <p:nvPr/>
          </p:nvSpPr>
          <p:spPr>
            <a:xfrm>
              <a:off x="6277457" y="1395063"/>
              <a:ext cx="1134300" cy="888000"/>
            </a:xfrm>
            <a:prstGeom prst="rect">
              <a:avLst/>
            </a:prstGeom>
            <a:solidFill>
              <a:srgbClr val="84BE5D">
                <a:alpha val="93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2"/>
            <p:cNvSpPr txBox="1"/>
            <p:nvPr/>
          </p:nvSpPr>
          <p:spPr>
            <a:xfrm>
              <a:off x="6373790" y="2511349"/>
              <a:ext cx="941700" cy="4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>
                  <a:solidFill>
                    <a:srgbClr val="222222"/>
                  </a:solidFill>
                  <a:latin typeface="Lato"/>
                  <a:ea typeface="Lato"/>
                  <a:cs typeface="Lato"/>
                  <a:sym typeface="Lato"/>
                </a:rPr>
                <a:t>Migration support</a:t>
              </a:r>
              <a:endParaRPr b="0" i="0" sz="900" u="none" cap="none" strike="noStrik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descr="&lt;svg xmlns=&quot;http://www.w3.org/2000/svg&quot; height=&quot;48px&quot; viewBox=&quot;0 -960 960 960&quot; width=&quot;48px&quot; fill=&quot;#FFFFFF&quot;&gt;&lt;path d=&quot;M209-366q-12-27-17.5-55t-5.5-57q0-122 86-208.5T480-773h81l-95-95 15-15 121 121-121 120-15-15 94-94h-80q-113 0-192.5 80T208-478q0 24 4.5 49t12.5 47l-16 16ZM479-76 358-197l121-120 14 14-94 95h81q113 0 192.5-80T752-481q0-24-4-49t-13-47l16-16q11 27 17 55t6 57q0 122-86 208.5T480-186h-81l94 95-14 15Z&quot;/&gt;&lt;/svg&gt;" id="328" name="Google Shape;328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39800" y="153427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" name="Google Shape;329;p42"/>
          <p:cNvGrpSpPr/>
          <p:nvPr/>
        </p:nvGrpSpPr>
        <p:grpSpPr>
          <a:xfrm>
            <a:off x="5901775" y="1395050"/>
            <a:ext cx="1134308" cy="1776900"/>
            <a:chOff x="5901775" y="1395050"/>
            <a:chExt cx="1134308" cy="1776900"/>
          </a:xfrm>
        </p:grpSpPr>
        <p:sp>
          <p:nvSpPr>
            <p:cNvPr id="330" name="Google Shape;330;p42"/>
            <p:cNvSpPr/>
            <p:nvPr/>
          </p:nvSpPr>
          <p:spPr>
            <a:xfrm>
              <a:off x="5901784" y="1395050"/>
              <a:ext cx="1134300" cy="177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2"/>
            <p:cNvSpPr txBox="1"/>
            <p:nvPr/>
          </p:nvSpPr>
          <p:spPr>
            <a:xfrm>
              <a:off x="5998075" y="2447875"/>
              <a:ext cx="9417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>
                  <a:solidFill>
                    <a:srgbClr val="222222"/>
                  </a:solidFill>
                  <a:latin typeface="Lato"/>
                  <a:ea typeface="Lato"/>
                  <a:cs typeface="Lato"/>
                  <a:sym typeface="Lato"/>
                </a:rPr>
                <a:t>Let the experts deal with performance</a:t>
              </a:r>
              <a:endParaRPr b="0" i="0" sz="900" u="none" cap="none" strike="noStrike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2" name="Google Shape;332;p42"/>
            <p:cNvSpPr/>
            <p:nvPr/>
          </p:nvSpPr>
          <p:spPr>
            <a:xfrm>
              <a:off x="5901775" y="1395050"/>
              <a:ext cx="1134300" cy="8880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&lt;svg xmlns=&quot;http://www.w3.org/2000/svg&quot; height=&quot;48px&quot; viewBox=&quot;0 -960 960 960&quot; width=&quot;48px&quot; fill=&quot;#FFFFFF&quot;&gt;&lt;path d=&quot;m413-212 229-274H476l31-245-205 297h143l-32 222Zm-33 74 40-274H259l281-405-39 309h188L380-138Zm92-334Z&quot;/&gt;&lt;/svg&gt;" id="333" name="Google Shape;333;p4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64125" y="148447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5" name="Google Shape;335;p42"/>
          <p:cNvGrpSpPr/>
          <p:nvPr/>
        </p:nvGrpSpPr>
        <p:grpSpPr>
          <a:xfrm>
            <a:off x="1529875" y="3280500"/>
            <a:ext cx="6011000" cy="819925"/>
            <a:chOff x="1529875" y="3280500"/>
            <a:chExt cx="6011000" cy="819925"/>
          </a:xfrm>
        </p:grpSpPr>
        <p:pic>
          <p:nvPicPr>
            <p:cNvPr id="336" name="Google Shape;336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720950" y="3280500"/>
              <a:ext cx="819925" cy="819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p42"/>
            <p:cNvSpPr txBox="1"/>
            <p:nvPr/>
          </p:nvSpPr>
          <p:spPr>
            <a:xfrm>
              <a:off x="2268296" y="3532663"/>
              <a:ext cx="46074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333333"/>
                  </a:solidFill>
                  <a:latin typeface="Lato Light"/>
                  <a:ea typeface="Lato Light"/>
                  <a:cs typeface="Lato Light"/>
                  <a:sym typeface="Lato Light"/>
                </a:rPr>
                <a:t>“Magical” - Takes care of the difficult details for us</a:t>
              </a:r>
              <a:endParaRPr b="0" i="0" sz="1400" u="none" cap="none" strike="noStrike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id="338" name="Google Shape;338;p4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529875" y="3346838"/>
              <a:ext cx="687225" cy="687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9" name="Google Shape;339;p42"/>
          <p:cNvGrpSpPr/>
          <p:nvPr/>
        </p:nvGrpSpPr>
        <p:grpSpPr>
          <a:xfrm>
            <a:off x="1492763" y="4165100"/>
            <a:ext cx="6018875" cy="761451"/>
            <a:chOff x="1492763" y="4165100"/>
            <a:chExt cx="6018875" cy="761451"/>
          </a:xfrm>
        </p:grpSpPr>
        <p:sp>
          <p:nvSpPr>
            <p:cNvPr id="340" name="Google Shape;340;p42"/>
            <p:cNvSpPr txBox="1"/>
            <p:nvPr/>
          </p:nvSpPr>
          <p:spPr>
            <a:xfrm>
              <a:off x="2268296" y="4388025"/>
              <a:ext cx="46074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333333"/>
                  </a:solidFill>
                  <a:latin typeface="Lato Light"/>
                  <a:ea typeface="Lato Light"/>
                  <a:cs typeface="Lato Light"/>
                  <a:sym typeface="Lato Light"/>
                </a:rPr>
                <a:t>“Magical” - easy to run into pitfalls like the N+1 problem</a:t>
              </a:r>
              <a:endParaRPr b="0" i="0" sz="1400" u="none" cap="none" strike="noStrike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id="341" name="Google Shape;341;p4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750187" y="4165100"/>
              <a:ext cx="761451" cy="76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492763" y="4165100"/>
              <a:ext cx="761450" cy="761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" name="Google Shape;120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75" y="906625"/>
            <a:ext cx="7711027" cy="40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07" name="Google Shape;1207;p96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208" name="Google Shape;1208;p96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209" name="Google Shape;1209;p9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0" name="Google Shape;1210;p96"/>
          <p:cNvSpPr txBox="1"/>
          <p:nvPr/>
        </p:nvSpPr>
        <p:spPr>
          <a:xfrm>
            <a:off x="366625" y="551025"/>
            <a:ext cx="7496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SQLAlchemy doc - relationship loading techniques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211" name="Google Shape;1211;p96"/>
          <p:cNvGrpSpPr/>
          <p:nvPr/>
        </p:nvGrpSpPr>
        <p:grpSpPr>
          <a:xfrm rot="1152844">
            <a:off x="4640516" y="1993545"/>
            <a:ext cx="4118469" cy="1900059"/>
            <a:chOff x="4212075" y="3091050"/>
            <a:chExt cx="4118450" cy="1900050"/>
          </a:xfrm>
        </p:grpSpPr>
        <p:pic>
          <p:nvPicPr>
            <p:cNvPr id="1212" name="Google Shape;1212;p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67350" y="3527925"/>
              <a:ext cx="1463175" cy="146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3" name="Google Shape;1213;p96"/>
            <p:cNvSpPr/>
            <p:nvPr/>
          </p:nvSpPr>
          <p:spPr>
            <a:xfrm>
              <a:off x="4212075" y="3091050"/>
              <a:ext cx="2217300" cy="1572300"/>
            </a:xfrm>
            <a:prstGeom prst="wedgeEllipseCallout">
              <a:avLst>
                <a:gd fmla="val 70818" name="adj1"/>
                <a:gd fmla="val 32308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Don’t forget unit tests!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4BE5D"/>
        </a:solidFill>
      </p:bgPr>
    </p:bg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8" name="Google Shape;1218;p97"/>
          <p:cNvCxnSpPr/>
          <p:nvPr/>
        </p:nvCxnSpPr>
        <p:spPr>
          <a:xfrm>
            <a:off x="4519725" y="2010356"/>
            <a:ext cx="0" cy="1080000"/>
          </a:xfrm>
          <a:prstGeom prst="straightConnector1">
            <a:avLst/>
          </a:prstGeom>
          <a:noFill/>
          <a:ln cap="flat" cmpd="sng" w="38100">
            <a:solidFill>
              <a:srgbClr val="84BE5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9" name="Google Shape;1219;p97"/>
          <p:cNvSpPr txBox="1"/>
          <p:nvPr>
            <p:ph type="ctrTitle"/>
          </p:nvPr>
        </p:nvSpPr>
        <p:spPr>
          <a:xfrm>
            <a:off x="2789350" y="2180703"/>
            <a:ext cx="49743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4BE5D"/>
              </a:buClr>
              <a:buSzPts val="1400"/>
              <a:buFont typeface="Lato"/>
              <a:buNone/>
            </a:pPr>
            <a:r>
              <a:rPr lang="en" sz="40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Full movie data</a:t>
            </a:r>
            <a:r>
              <a:rPr lang="en" sz="40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  <a:endParaRPr sz="40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4BE5D"/>
              </a:buClr>
              <a:buSzPts val="1400"/>
              <a:buFont typeface="Lato"/>
              <a:buNone/>
            </a:pPr>
            <a:r>
              <a:rPr lang="en"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MULTIPLE RELATIONSHIPS</a:t>
            </a:r>
            <a:endParaRPr b="1" sz="4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0" name="Google Shape;1220;p97"/>
          <p:cNvSpPr/>
          <p:nvPr/>
        </p:nvSpPr>
        <p:spPr>
          <a:xfrm>
            <a:off x="1892575" y="2057575"/>
            <a:ext cx="715200" cy="71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97"/>
          <p:cNvSpPr txBox="1"/>
          <p:nvPr>
            <p:ph type="ctrTitle"/>
          </p:nvPr>
        </p:nvSpPr>
        <p:spPr>
          <a:xfrm>
            <a:off x="2073077" y="2226765"/>
            <a:ext cx="391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BE5D"/>
              </a:buClr>
              <a:buSzPts val="1400"/>
              <a:buFont typeface="Lato"/>
              <a:buNone/>
            </a:pPr>
            <a:r>
              <a:rPr b="1" lang="en" sz="3000">
                <a:solidFill>
                  <a:srgbClr val="84BE5D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 b="1" sz="2600">
              <a:solidFill>
                <a:srgbClr val="84BE5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22" name="Google Shape;1222;p9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" name="Google Shape;122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59214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29" name="Google Shape;1229;p98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230" name="Google Shape;1230;p98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231" name="Google Shape;1231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&lt;svg xmlns=&quot;http://www.w3.org/2000/svg&quot; height=&quot;40px&quot; viewBox=&quot;0 -960 960 960&quot; width=&quot;40px&quot; fill=&quot;#000000&quot;&gt;&lt;path d=&quot;M480-172q-137 0-222.5-32.5T172-290v-390q0-45 90-76.5T480-788q128 0 218 31.5t90 76.5v390q0 53-85.5 85.5T480-172Zm0-436q84.33 0 171.17-23.5Q738-655 759.67-684.33 738.33-715 652.5-739.5T480-764q-85.33 0-173.17 23.5Q219-717 198.33-688.33 218-657 304.5-632.5T480-608Zm0 205.33q41 0 81.67-4.33 40.66-4.33 77.5-12.67Q676-428 708-440.33q32-12.34 56-27.34V-652q-24.67 15.67-56.33 28-31.67 12.33-68.84 20.67-37.16 8.33-77.5 12.66-40.33 4.34-81.33 4.34-43 0-84.17-4.84Q354.67-596 318-604.33q-36.67-8.34-67.5-20.17-30.83-11.83-54.5-27.5v184.33q23 15 54.17 26.84Q281.33-429 318-420.33q36.67 8.66 77.5 13.16t84.5 4.5ZM480-196q53.67 0 100.33-5.83 46.67-5.84 83.34-16.67 36.66-10.83 62.5-26.5Q752-260.67 764-279.33v-164.34Q740-428 708-416q-32 12-68.83 20.33-36.84 8.34-77.5 12.67-40.67 4.33-81.67 4.33-43.67 0-84.5-4.5T318-396q-36.67-8.33-67.5-20.5T196-443.67v164.34q12 19.66 37.83 34.83 25.84 15.17 62.5 26 36.67 10.83 83.34 16.67Q426.33-196 480-196Z&quot;/&gt;&lt;/svg&gt;" id="1232" name="Google Shape;1232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050" y="60865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98"/>
          <p:cNvSpPr txBox="1"/>
          <p:nvPr/>
        </p:nvSpPr>
        <p:spPr>
          <a:xfrm>
            <a:off x="366625" y="551202"/>
            <a:ext cx="556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Full movies database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9" name="Google Shape;123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864099" cy="2163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99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241" name="Google Shape;1241;p99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242" name="Google Shape;1242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43" name="Google Shape;1243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8950" y="460175"/>
            <a:ext cx="2933512" cy="45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00"/>
          <p:cNvSpPr txBox="1"/>
          <p:nvPr/>
        </p:nvSpPr>
        <p:spPr>
          <a:xfrm>
            <a:off x="366625" y="3847838"/>
            <a:ext cx="273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BB0066"/>
                </a:solidFill>
                <a:latin typeface="Roboto Mono"/>
                <a:ea typeface="Roboto Mono"/>
                <a:cs typeface="Roboto Mono"/>
                <a:sym typeface="Roboto Mono"/>
              </a:rPr>
              <a:t>Finance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(models.Model): 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9" name="Google Shape;1249;p100"/>
          <p:cNvSpPr txBox="1"/>
          <p:nvPr/>
        </p:nvSpPr>
        <p:spPr>
          <a:xfrm>
            <a:off x="366625" y="4466100"/>
            <a:ext cx="259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BB0066"/>
                </a:solidFill>
                <a:latin typeface="Roboto Mono"/>
                <a:ea typeface="Roboto Mono"/>
                <a:cs typeface="Roboto Mono"/>
                <a:sym typeface="Roboto Mono"/>
              </a:rPr>
              <a:t>Actor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(models.Model): ...</a:t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0" name="Google Shape;1250;p100"/>
          <p:cNvSpPr txBox="1"/>
          <p:nvPr/>
        </p:nvSpPr>
        <p:spPr>
          <a:xfrm>
            <a:off x="366625" y="41753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BB0066"/>
                </a:solidFill>
                <a:latin typeface="Roboto Mono"/>
                <a:ea typeface="Roboto Mono"/>
                <a:cs typeface="Roboto Mono"/>
                <a:sym typeface="Roboto Mono"/>
              </a:rPr>
              <a:t>Studio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(models.Model): </a:t>
            </a:r>
            <a:r>
              <a:rPr lang="en" sz="10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1" name="Google Shape;1251;p100"/>
          <p:cNvSpPr txBox="1"/>
          <p:nvPr/>
        </p:nvSpPr>
        <p:spPr>
          <a:xfrm>
            <a:off x="366625" y="1335825"/>
            <a:ext cx="3437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BB00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(models.Model):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title = models.CharField(...)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release_year = models.IntegerField(...)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studio = models.ForeignKey(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Studio,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  on_delete=models.PROTECT,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88888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 actor_set: ...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88888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 finance: ...</a:t>
            </a:r>
            <a:endParaRPr sz="1000">
              <a:solidFill>
                <a:srgbClr val="888888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2" name="Google Shape;1252;p100"/>
          <p:cNvSpPr txBox="1"/>
          <p:nvPr/>
        </p:nvSpPr>
        <p:spPr>
          <a:xfrm>
            <a:off x="4221300" y="1335825"/>
            <a:ext cx="4150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BB00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(Base):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0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# </a:t>
            </a:r>
            <a:r>
              <a:rPr lang="en" sz="10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00">
              <a:solidFill>
                <a:srgbClr val="9999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title: Mapped[</a:t>
            </a:r>
            <a:r>
              <a:rPr lang="en" sz="1000">
                <a:solidFill>
                  <a:srgbClr val="00702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] = mapped_column()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release_year: Mapped[</a:t>
            </a:r>
            <a:r>
              <a:rPr lang="en" sz="1000">
                <a:solidFill>
                  <a:srgbClr val="00702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] = mapped_column(...)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finance: Mapped[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"Finance"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] =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relationship(back_populates=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studio_id: Mapped[</a:t>
            </a:r>
            <a:r>
              <a:rPr lang="en" sz="1000">
                <a:solidFill>
                  <a:srgbClr val="00702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] = mapped_column(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ForeignKey(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"studios.id"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ondelete=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"RESTRICT"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)  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)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studio: Mapped[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"Studio"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] = relationship(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back_populates=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"movies"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)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actors: Mapped[</a:t>
            </a:r>
            <a:r>
              <a:rPr lang="en" sz="1000">
                <a:solidFill>
                  <a:srgbClr val="00702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"Actor"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]] = relationship(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secondary=actor_movies_table,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back_populates=</a:t>
            </a:r>
            <a:r>
              <a:rPr lang="en" sz="10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"movies"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3" name="Google Shape;1253;p100"/>
          <p:cNvSpPr txBox="1"/>
          <p:nvPr/>
        </p:nvSpPr>
        <p:spPr>
          <a:xfrm>
            <a:off x="4221300" y="4466100"/>
            <a:ext cx="203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BB00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Actor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(Base): ...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4" name="Google Shape;1254;p100"/>
          <p:cNvSpPr txBox="1"/>
          <p:nvPr/>
        </p:nvSpPr>
        <p:spPr>
          <a:xfrm>
            <a:off x="4221300" y="3847838"/>
            <a:ext cx="216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BB00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Finance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(Base): ...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5" name="Google Shape;1255;p100"/>
          <p:cNvSpPr txBox="1"/>
          <p:nvPr/>
        </p:nvSpPr>
        <p:spPr>
          <a:xfrm>
            <a:off x="4221300" y="41753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BB006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Studio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(Base):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6" name="Google Shape;1256;p100"/>
          <p:cNvSpPr txBox="1"/>
          <p:nvPr/>
        </p:nvSpPr>
        <p:spPr>
          <a:xfrm>
            <a:off x="4221300" y="4804800"/>
            <a:ext cx="404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actor_movies_table = Table(...)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7" name="Google Shape;1257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58" name="Google Shape;1258;p100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259" name="Google Shape;1259;p100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260" name="Google Shape;1260;p1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1" name="Google Shape;1261;p100"/>
          <p:cNvSpPr txBox="1"/>
          <p:nvPr/>
        </p:nvSpPr>
        <p:spPr>
          <a:xfrm>
            <a:off x="366625" y="551200"/>
            <a:ext cx="3271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Models (recap)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62" name="Google Shape;1262;p100"/>
          <p:cNvSpPr txBox="1"/>
          <p:nvPr/>
        </p:nvSpPr>
        <p:spPr>
          <a:xfrm>
            <a:off x="366625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Django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263" name="Google Shape;1263;p100"/>
          <p:cNvSpPr txBox="1"/>
          <p:nvPr/>
        </p:nvSpPr>
        <p:spPr>
          <a:xfrm>
            <a:off x="4221300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SQLAlchemy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383.33-373.33 17.34-17.34L311.33-480l88.34-88.33-18-17.34-105 105.67 106.66 106.67Zm194 0 106-106.67-106-106.67-18 17.34L648.67-480l-89.34 89.33 18 17.34ZM228-172q-23.85 0-39.93-16.07Q172-204.15 172-228v-504q0-23.85 16.07-39.93Q204.15-788 228-788h504q23.85 0 39.93 16.07Q788-755.85 788-732v504q0 23.85-16.07 39.93Q755.85-172 732-172H228Zm0-24h504q12 0 22-10t10-22v-504q0-12-10-22t-22-10H228q-12 0-22 10t-10 22v504q0 12 10 22t22 10Zm-32-568v568-568Z&quot;/&gt;&lt;/svg&gt;" id="1264" name="Google Shape;126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00" y="60865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01"/>
          <p:cNvSpPr txBox="1"/>
          <p:nvPr/>
        </p:nvSpPr>
        <p:spPr>
          <a:xfrm>
            <a:off x="366625" y="18503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66BB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list_movies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(request):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movies = Movie.objects.all()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0" name="Google Shape;1270;p101"/>
          <p:cNvSpPr txBox="1"/>
          <p:nvPr/>
        </p:nvSpPr>
        <p:spPr>
          <a:xfrm>
            <a:off x="4221300" y="1850300"/>
            <a:ext cx="492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@bp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.route(</a:t>
            </a:r>
            <a:r>
              <a:rPr lang="en" sz="12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"/list-movies"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 methods=(</a:t>
            </a:r>
            <a:r>
              <a:rPr lang="en" sz="12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"GET"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,))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800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0066BB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list_movies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():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movies = db.session.scalars(select(Movie)).all()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1" name="Google Shape;1271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72" name="Google Shape;1272;p101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273" name="Google Shape;1273;p101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274" name="Google Shape;1274;p1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5" name="Google Shape;1275;p101"/>
          <p:cNvSpPr txBox="1"/>
          <p:nvPr/>
        </p:nvSpPr>
        <p:spPr>
          <a:xfrm>
            <a:off x="366625" y="551200"/>
            <a:ext cx="3271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View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76" name="Google Shape;1276;p101"/>
          <p:cNvSpPr txBox="1"/>
          <p:nvPr/>
        </p:nvSpPr>
        <p:spPr>
          <a:xfrm>
            <a:off x="366625" y="970900"/>
            <a:ext cx="92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Django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277" name="Google Shape;1277;p101"/>
          <p:cNvSpPr txBox="1"/>
          <p:nvPr/>
        </p:nvSpPr>
        <p:spPr>
          <a:xfrm>
            <a:off x="4221300" y="970900"/>
            <a:ext cx="24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Flask/</a:t>
            </a: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SQLAlchemy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278" name="Google Shape;1278;p101"/>
          <p:cNvSpPr txBox="1"/>
          <p:nvPr/>
        </p:nvSpPr>
        <p:spPr>
          <a:xfrm>
            <a:off x="366625" y="259152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008800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render(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request,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"movies/full.html"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context = { 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"movie_list"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: movies,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},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/>
          </a:p>
        </p:txBody>
      </p:sp>
      <p:sp>
        <p:nvSpPr>
          <p:cNvPr id="1279" name="Google Shape;1279;p101"/>
          <p:cNvSpPr txBox="1"/>
          <p:nvPr/>
        </p:nvSpPr>
        <p:spPr>
          <a:xfrm>
            <a:off x="4221300" y="28786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008800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render_template(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333333"/>
                </a:solidFill>
                <a:highlight>
                  <a:srgbClr val="FFF0F0"/>
                </a:highlight>
                <a:latin typeface="Roboto Mono"/>
                <a:ea typeface="Roboto Mono"/>
                <a:cs typeface="Roboto Mono"/>
                <a:sym typeface="Roboto Mono"/>
              </a:rPr>
              <a:t>"movies/full.html"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  movie_list=movies,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/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383.33-373.33 17.34-17.34L311.33-480l88.34-88.33-18-17.34-105 105.67 106.66 106.67Zm194 0 106-106.67-106-106.67-18 17.34L648.67-480l-89.34 89.33 18 17.34ZM228-172q-23.85 0-39.93-16.07Q172-204.15 172-228v-504q0-23.85 16.07-39.93Q204.15-788 228-788h504q23.85 0 39.93 16.07Q788-755.85 788-732v504q0 23.85-16.07 39.93Q755.85-172 732-172H228Zm0-24h504q12 0 22-10t10-22v-504q0-12-10-22t-22-10H228q-12 0-22 10t-10 22v504q0 12 10 22t22 10Zm-32-568v568-568Z&quot;/&gt;&lt;/svg&gt;" id="1280" name="Google Shape;128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00" y="60865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02"/>
          <p:cNvSpPr txBox="1"/>
          <p:nvPr/>
        </p:nvSpPr>
        <p:spPr>
          <a:xfrm>
            <a:off x="366625" y="1123900"/>
            <a:ext cx="5847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&lt;h1&gt;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Movies</a:t>
            </a:r>
            <a:r>
              <a:rPr lang="en" sz="11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&lt;/h1&gt;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&lt;p&gt;</a:t>
            </a: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movie_list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|</a:t>
            </a:r>
            <a:r>
              <a:rPr lang="en" sz="1100">
                <a:solidFill>
                  <a:srgbClr val="0066BB"/>
                </a:solidFill>
                <a:latin typeface="Roboto Mono"/>
                <a:ea typeface="Roboto Mono"/>
                <a:cs typeface="Roboto Mono"/>
                <a:sym typeface="Roboto Mono"/>
              </a:rPr>
              <a:t>length</a:t>
            </a: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movies.</a:t>
            </a:r>
            <a:r>
              <a:rPr lang="en" sz="11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&lt;/p&gt;</a:t>
            </a:r>
            <a:endParaRPr sz="1100">
              <a:solidFill>
                <a:srgbClr val="5577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1286" name="Google Shape;1286;p102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287" name="Google Shape;1287;p102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288" name="Google Shape;1288;p1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9" name="Google Shape;1289;p102"/>
          <p:cNvSpPr txBox="1"/>
          <p:nvPr/>
        </p:nvSpPr>
        <p:spPr>
          <a:xfrm>
            <a:off x="366625" y="551200"/>
            <a:ext cx="3271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Template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90" name="Google Shape;1290;p102"/>
          <p:cNvSpPr txBox="1"/>
          <p:nvPr/>
        </p:nvSpPr>
        <p:spPr>
          <a:xfrm>
            <a:off x="366625" y="1554300"/>
            <a:ext cx="5708700" cy="3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77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{%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movie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movie_list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%}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&lt;div&gt;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577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{%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endfor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%}</a:t>
            </a:r>
            <a:endParaRPr/>
          </a:p>
        </p:txBody>
      </p:sp>
      <p:sp>
        <p:nvSpPr>
          <p:cNvPr id="1291" name="Google Shape;1291;p102"/>
          <p:cNvSpPr txBox="1"/>
          <p:nvPr/>
        </p:nvSpPr>
        <p:spPr>
          <a:xfrm>
            <a:off x="189950" y="2084925"/>
            <a:ext cx="56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&lt;h2&gt;</a:t>
            </a: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movie.title</a:t>
            </a: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n" sz="11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movie.release_year</a:t>
            </a: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1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&lt;/h2&gt;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2" name="Google Shape;1292;p102"/>
          <p:cNvSpPr txBox="1"/>
          <p:nvPr/>
        </p:nvSpPr>
        <p:spPr>
          <a:xfrm>
            <a:off x="366625" y="2338925"/>
            <a:ext cx="555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&lt;p&gt;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Studio: </a:t>
            </a: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movie.studio.name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&lt;/p&gt;</a:t>
            </a:r>
            <a:endParaRPr/>
          </a:p>
        </p:txBody>
      </p:sp>
      <p:sp>
        <p:nvSpPr>
          <p:cNvPr id="1293" name="Google Shape;1293;p102"/>
          <p:cNvSpPr txBox="1"/>
          <p:nvPr/>
        </p:nvSpPr>
        <p:spPr>
          <a:xfrm>
            <a:off x="366625" y="2707250"/>
            <a:ext cx="555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&lt;p&gt;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Budget: </a:t>
            </a: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movie.finance.budget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&lt;/p&gt;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&lt;p&gt;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Box office: </a:t>
            </a: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movie.finance.box_office</a:t>
            </a: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&lt;/p&gt;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4" name="Google Shape;1294;p102"/>
          <p:cNvSpPr txBox="1"/>
          <p:nvPr/>
        </p:nvSpPr>
        <p:spPr>
          <a:xfrm>
            <a:off x="366625" y="3230450"/>
            <a:ext cx="5640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&lt;p&gt;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Actors:</a:t>
            </a:r>
            <a:r>
              <a:rPr lang="en" sz="11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&lt;/p&gt;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&lt;ul&gt;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  {%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actor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movie.actor_set.all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%}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  {%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endfor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%}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&lt;/ul&gt;</a:t>
            </a:r>
            <a:endParaRPr/>
          </a:p>
        </p:txBody>
      </p:sp>
      <p:sp>
        <p:nvSpPr>
          <p:cNvPr id="1295" name="Google Shape;1295;p102"/>
          <p:cNvSpPr txBox="1"/>
          <p:nvPr/>
        </p:nvSpPr>
        <p:spPr>
          <a:xfrm>
            <a:off x="400525" y="3757075"/>
            <a:ext cx="56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&lt;li&gt;</a:t>
            </a: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n" sz="11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actor.first_name</a:t>
            </a: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{{</a:t>
            </a:r>
            <a:r>
              <a:rPr lang="en" sz="1100">
                <a:solidFill>
                  <a:srgbClr val="996633"/>
                </a:solidFill>
                <a:latin typeface="Roboto Mono"/>
                <a:ea typeface="Roboto Mono"/>
                <a:cs typeface="Roboto Mono"/>
                <a:sym typeface="Roboto Mono"/>
              </a:rPr>
              <a:t>actor.last_name</a:t>
            </a:r>
            <a:r>
              <a:rPr lang="en" sz="1100">
                <a:solidFill>
                  <a:srgbClr val="557799"/>
                </a:solidFill>
                <a:latin typeface="Roboto Mono"/>
                <a:ea typeface="Roboto Mono"/>
                <a:cs typeface="Roboto Mono"/>
                <a:sym typeface="Roboto Mono"/>
              </a:rPr>
              <a:t>}}</a:t>
            </a:r>
            <a:r>
              <a:rPr lang="en" sz="1100">
                <a:solidFill>
                  <a:srgbClr val="007700"/>
                </a:solidFill>
                <a:latin typeface="Roboto Mono"/>
                <a:ea typeface="Roboto Mono"/>
                <a:cs typeface="Roboto Mono"/>
                <a:sym typeface="Roboto Mono"/>
              </a:rPr>
              <a:t>&lt;/li&gt;</a:t>
            </a:r>
            <a:endParaRPr sz="11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383.33-373.33 17.34-17.34L311.33-480l88.34-88.33-18-17.34-105 105.67 106.66 106.67Zm194 0 106-106.67-106-106.67-18 17.34L648.67-480l-89.34 89.33 18 17.34ZM228-172q-23.85 0-39.93-16.07Q172-204.15 172-228v-504q0-23.85 16.07-39.93Q204.15-788 228-788h504q23.85 0 39.93 16.07Q788-755.85 788-732v504q0 23.85-16.07 39.93Q755.85-172 732-172H228Zm0-24h504q12 0 22-10t10-22v-504q0-12-10-22t-22-10H228q-12 0-22 10t-10 22v504q0 12 10 22t22 10Zm-32-568v568-568Z&quot;/&gt;&lt;/svg&gt;" id="1296" name="Google Shape;129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00" y="60865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1425" y="471225"/>
            <a:ext cx="2950176" cy="45455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8" name="Google Shape;1298;p102"/>
          <p:cNvCxnSpPr>
            <a:stCxn id="1290" idx="0"/>
          </p:cNvCxnSpPr>
          <p:nvPr/>
        </p:nvCxnSpPr>
        <p:spPr>
          <a:xfrm flipH="1" rot="10800000">
            <a:off x="3220975" y="943200"/>
            <a:ext cx="2960100" cy="611100"/>
          </a:xfrm>
          <a:prstGeom prst="straightConnector1">
            <a:avLst/>
          </a:prstGeom>
          <a:noFill/>
          <a:ln cap="flat" cmpd="sng" w="38100">
            <a:solidFill>
              <a:srgbClr val="85BE5D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299" name="Google Shape;1299;p102"/>
          <p:cNvGrpSpPr/>
          <p:nvPr/>
        </p:nvGrpSpPr>
        <p:grpSpPr>
          <a:xfrm>
            <a:off x="2186125" y="1320625"/>
            <a:ext cx="5992375" cy="898800"/>
            <a:chOff x="2186125" y="1320625"/>
            <a:chExt cx="5992375" cy="898800"/>
          </a:xfrm>
        </p:grpSpPr>
        <p:cxnSp>
          <p:nvCxnSpPr>
            <p:cNvPr id="1300" name="Google Shape;1300;p102"/>
            <p:cNvCxnSpPr/>
            <p:nvPr/>
          </p:nvCxnSpPr>
          <p:spPr>
            <a:xfrm flipH="1" rot="10800000">
              <a:off x="2186125" y="1320625"/>
              <a:ext cx="4028400" cy="876600"/>
            </a:xfrm>
            <a:prstGeom prst="straightConnector1">
              <a:avLst/>
            </a:prstGeom>
            <a:noFill/>
            <a:ln cap="flat" cmpd="sng" w="38100">
              <a:solidFill>
                <a:srgbClr val="85BE5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01" name="Google Shape;1301;p102"/>
            <p:cNvCxnSpPr/>
            <p:nvPr/>
          </p:nvCxnSpPr>
          <p:spPr>
            <a:xfrm flipH="1" rot="10800000">
              <a:off x="3784100" y="1387225"/>
              <a:ext cx="4394400" cy="832200"/>
            </a:xfrm>
            <a:prstGeom prst="straightConnector1">
              <a:avLst/>
            </a:prstGeom>
            <a:noFill/>
            <a:ln cap="flat" cmpd="sng" w="38100">
              <a:solidFill>
                <a:srgbClr val="85BE5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302" name="Google Shape;1302;p102"/>
          <p:cNvCxnSpPr/>
          <p:nvPr/>
        </p:nvCxnSpPr>
        <p:spPr>
          <a:xfrm flipH="1" rot="10800000">
            <a:off x="3373525" y="1553600"/>
            <a:ext cx="2907300" cy="1098600"/>
          </a:xfrm>
          <a:prstGeom prst="straightConnector1">
            <a:avLst/>
          </a:prstGeom>
          <a:noFill/>
          <a:ln cap="flat" cmpd="sng" w="38100">
            <a:solidFill>
              <a:srgbClr val="85BE5D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03" name="Google Shape;1303;p102"/>
          <p:cNvGrpSpPr/>
          <p:nvPr/>
        </p:nvGrpSpPr>
        <p:grpSpPr>
          <a:xfrm>
            <a:off x="3828500" y="1753350"/>
            <a:ext cx="2929650" cy="1242875"/>
            <a:chOff x="3828500" y="1753350"/>
            <a:chExt cx="2929650" cy="1242875"/>
          </a:xfrm>
        </p:grpSpPr>
        <p:cxnSp>
          <p:nvCxnSpPr>
            <p:cNvPr id="1304" name="Google Shape;1304;p102"/>
            <p:cNvCxnSpPr/>
            <p:nvPr/>
          </p:nvCxnSpPr>
          <p:spPr>
            <a:xfrm flipH="1" rot="10800000">
              <a:off x="3828500" y="1753350"/>
              <a:ext cx="2441400" cy="1109700"/>
            </a:xfrm>
            <a:prstGeom prst="straightConnector1">
              <a:avLst/>
            </a:prstGeom>
            <a:noFill/>
            <a:ln cap="flat" cmpd="sng" w="38100">
              <a:solidFill>
                <a:srgbClr val="85BE5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05" name="Google Shape;1305;p102"/>
            <p:cNvCxnSpPr/>
            <p:nvPr/>
          </p:nvCxnSpPr>
          <p:spPr>
            <a:xfrm flipH="1" rot="10800000">
              <a:off x="4372250" y="1975325"/>
              <a:ext cx="2385900" cy="1020900"/>
            </a:xfrm>
            <a:prstGeom prst="straightConnector1">
              <a:avLst/>
            </a:prstGeom>
            <a:noFill/>
            <a:ln cap="flat" cmpd="sng" w="38100">
              <a:solidFill>
                <a:srgbClr val="85BE5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306" name="Google Shape;1306;p102"/>
          <p:cNvGrpSpPr/>
          <p:nvPr/>
        </p:nvGrpSpPr>
        <p:grpSpPr>
          <a:xfrm>
            <a:off x="2740975" y="2308075"/>
            <a:ext cx="4250275" cy="1575900"/>
            <a:chOff x="2740975" y="2308075"/>
            <a:chExt cx="4250275" cy="1575900"/>
          </a:xfrm>
        </p:grpSpPr>
        <p:cxnSp>
          <p:nvCxnSpPr>
            <p:cNvPr id="1307" name="Google Shape;1307;p102"/>
            <p:cNvCxnSpPr/>
            <p:nvPr/>
          </p:nvCxnSpPr>
          <p:spPr>
            <a:xfrm flipH="1" rot="10800000">
              <a:off x="2740975" y="2308075"/>
              <a:ext cx="3784200" cy="1575900"/>
            </a:xfrm>
            <a:prstGeom prst="straightConnector1">
              <a:avLst/>
            </a:prstGeom>
            <a:noFill/>
            <a:ln cap="flat" cmpd="sng" w="38100">
              <a:solidFill>
                <a:srgbClr val="85BE5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08" name="Google Shape;1308;p102"/>
            <p:cNvCxnSpPr/>
            <p:nvPr/>
          </p:nvCxnSpPr>
          <p:spPr>
            <a:xfrm flipH="1" rot="10800000">
              <a:off x="4361150" y="2363600"/>
              <a:ext cx="2630100" cy="1464900"/>
            </a:xfrm>
            <a:prstGeom prst="straightConnector1">
              <a:avLst/>
            </a:prstGeom>
            <a:noFill/>
            <a:ln cap="flat" cmpd="sng" w="38100">
              <a:solidFill>
                <a:srgbClr val="85BE5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14" name="Google Shape;1314;p103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315" name="Google Shape;1315;p103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316" name="Google Shape;1316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7" name="Google Shape;1317;p103"/>
          <p:cNvSpPr txBox="1"/>
          <p:nvPr/>
        </p:nvSpPr>
        <p:spPr>
          <a:xfrm>
            <a:off x="366625" y="551200"/>
            <a:ext cx="6380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SQL query inspection - Debug toolbar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18" name="Google Shape;1318;p103"/>
          <p:cNvSpPr txBox="1"/>
          <p:nvPr/>
        </p:nvSpPr>
        <p:spPr>
          <a:xfrm>
            <a:off x="366625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Django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319" name="Google Shape;1319;p103"/>
          <p:cNvSpPr txBox="1"/>
          <p:nvPr/>
        </p:nvSpPr>
        <p:spPr>
          <a:xfrm>
            <a:off x="4572000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SQLAlchemy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1320" name="Google Shape;132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3500"/>
            <a:ext cx="3709075" cy="346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523500"/>
            <a:ext cx="3709075" cy="346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612388"/>
            <a:ext cx="2743200" cy="99151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57188" rotWithShape="0" algn="bl">
              <a:srgbClr val="000000">
                <a:alpha val="50000"/>
              </a:srgbClr>
            </a:outerShdw>
          </a:effectLst>
        </p:spPr>
      </p:pic>
      <p:pic>
        <p:nvPicPr>
          <p:cNvPr id="1324" name="Google Shape;1324;p1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4475" y="2612388"/>
            <a:ext cx="2743200" cy="99151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57188" rotWithShape="0" algn="bl">
              <a:srgbClr val="000000">
                <a:alpha val="50000"/>
              </a:srgbClr>
            </a:outerShdw>
          </a:effectLst>
        </p:spPr>
      </p:pic>
      <p:pic>
        <p:nvPicPr>
          <p:cNvPr id="1325" name="Google Shape;1325;p1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28825" y="28575"/>
            <a:ext cx="5086350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31" name="Google Shape;1331;p104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332" name="Google Shape;1332;p104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333" name="Google Shape;1333;p10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4" name="Google Shape;1334;p104"/>
          <p:cNvSpPr txBox="1"/>
          <p:nvPr/>
        </p:nvSpPr>
        <p:spPr>
          <a:xfrm>
            <a:off x="366625" y="551200"/>
            <a:ext cx="6380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SQL query inspection - Django debug toolbar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335" name="Google Shape;133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400" y="1203275"/>
            <a:ext cx="7267210" cy="3867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1336" name="Google Shape;1336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05"/>
          <p:cNvSpPr txBox="1"/>
          <p:nvPr/>
        </p:nvSpPr>
        <p:spPr>
          <a:xfrm>
            <a:off x="366625" y="1527013"/>
            <a:ext cx="33978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def load_movies(request):</a:t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movies = (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Movie.objects.</a:t>
            </a:r>
            <a:r>
              <a:rPr lang="en" sz="1100">
                <a:solidFill>
                  <a:srgbClr val="333333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select_related(</a:t>
            </a:r>
            <a:endParaRPr sz="1100">
              <a:solidFill>
                <a:srgbClr val="333333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100">
                <a:solidFill>
                  <a:srgbClr val="333333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  "studio", “finance”</a:t>
            </a:r>
            <a:endParaRPr sz="1100">
              <a:solidFill>
                <a:srgbClr val="333333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100">
                <a:solidFill>
                  <a:srgbClr val="333333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333333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100">
                <a:solidFill>
                  <a:srgbClr val="333333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.prefetch_related("actor_set")</a:t>
            </a:r>
            <a:endParaRPr sz="1100">
              <a:solidFill>
                <a:srgbClr val="333333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   .all()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context = {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"movie_list": movies,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return render(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request, 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"movies/full.html", 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ontext,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2" name="Google Shape;1342;p105"/>
          <p:cNvSpPr txBox="1"/>
          <p:nvPr/>
        </p:nvSpPr>
        <p:spPr>
          <a:xfrm>
            <a:off x="4499100" y="1527013"/>
            <a:ext cx="38496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@bp.route("/sync/optim", methods=("GET",))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def sync_optim():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movies = (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db.session.scalars(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 select(Movie)</a:t>
            </a:r>
            <a:r>
              <a:rPr lang="en" sz="1100"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.options(</a:t>
            </a:r>
            <a:endParaRPr sz="1100"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100"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  joinedload(Movie.studio),</a:t>
            </a:r>
            <a:endParaRPr sz="1100"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100"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  joinedload(Movie.finance),</a:t>
            </a:r>
            <a:endParaRPr sz="1100"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100">
                <a:solidFill>
                  <a:schemeClr val="dk1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  selectinload(Movie.actors),</a:t>
            </a:r>
            <a:endParaRPr sz="1100">
              <a:solidFill>
                <a:schemeClr val="dk1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100"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)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.unique()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.all()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return render_template(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"movies/full.html",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  movie_list=movies,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sz="11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3" name="Google Shape;1343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44" name="Google Shape;1344;p105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345" name="Google Shape;1345;p105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346" name="Google Shape;1346;p1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7" name="Google Shape;1347;p105"/>
          <p:cNvSpPr txBox="1"/>
          <p:nvPr/>
        </p:nvSpPr>
        <p:spPr>
          <a:xfrm>
            <a:off x="366625" y="551025"/>
            <a:ext cx="18666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Eager loading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48" name="Google Shape;1348;p105"/>
          <p:cNvSpPr txBox="1"/>
          <p:nvPr/>
        </p:nvSpPr>
        <p:spPr>
          <a:xfrm>
            <a:off x="366625" y="970900"/>
            <a:ext cx="8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Django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349" name="Google Shape;1349;p105"/>
          <p:cNvSpPr txBox="1"/>
          <p:nvPr/>
        </p:nvSpPr>
        <p:spPr>
          <a:xfrm>
            <a:off x="4499100" y="970900"/>
            <a:ext cx="20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Flask/</a:t>
            </a: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SQLAlchemy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416-218.67 637.67-484h-164L504-723 305.67-436h141.66L416-218.67ZM380-138l40-274H259l281-405-39 309h188L380-138Zm91.67-333.33Z&quot;/&gt;&lt;/svg&gt;" id="1350" name="Google Shape;135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00" y="608475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/>
          <p:nvPr/>
        </p:nvSpPr>
        <p:spPr>
          <a:xfrm>
            <a:off x="9250" y="2655000"/>
            <a:ext cx="9144000" cy="2488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3"/>
          <p:cNvSpPr/>
          <p:nvPr/>
        </p:nvSpPr>
        <p:spPr>
          <a:xfrm>
            <a:off x="0" y="-33975"/>
            <a:ext cx="9144000" cy="352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00013" rotWithShape="0" algn="bl" dir="5520000" dist="47625">
              <a:srgbClr val="000000">
                <a:alpha val="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logo_long_genymobile.png" id="349" name="Google Shape;3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675" y="54226"/>
            <a:ext cx="761449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3"/>
          <p:cNvSpPr txBox="1"/>
          <p:nvPr/>
        </p:nvSpPr>
        <p:spPr>
          <a:xfrm>
            <a:off x="366625" y="551202"/>
            <a:ext cx="556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Examples</a:t>
            </a:r>
            <a:endParaRPr sz="20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351" name="Google Shape;351;p43"/>
          <p:cNvCxnSpPr/>
          <p:nvPr/>
        </p:nvCxnSpPr>
        <p:spPr>
          <a:xfrm>
            <a:off x="9250" y="2659600"/>
            <a:ext cx="9130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2" name="Google Shape;352;p43"/>
          <p:cNvGrpSpPr/>
          <p:nvPr/>
        </p:nvGrpSpPr>
        <p:grpSpPr>
          <a:xfrm>
            <a:off x="5494165" y="1736088"/>
            <a:ext cx="597900" cy="1357513"/>
            <a:chOff x="4188329" y="1736088"/>
            <a:chExt cx="597900" cy="1357513"/>
          </a:xfrm>
        </p:grpSpPr>
        <p:sp>
          <p:nvSpPr>
            <p:cNvPr id="353" name="Google Shape;353;p43"/>
            <p:cNvSpPr txBox="1"/>
            <p:nvPr/>
          </p:nvSpPr>
          <p:spPr>
            <a:xfrm>
              <a:off x="4188329" y="2756400"/>
              <a:ext cx="5979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333333"/>
                  </a:solidFill>
                  <a:latin typeface="Lato"/>
                  <a:ea typeface="Lato"/>
                  <a:cs typeface="Lato"/>
                  <a:sym typeface="Lato"/>
                </a:rPr>
                <a:t>Template</a:t>
              </a:r>
              <a:endParaRPr sz="8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54" name="Google Shape;354;p43"/>
            <p:cNvCxnSpPr/>
            <p:nvPr/>
          </p:nvCxnSpPr>
          <p:spPr>
            <a:xfrm rot="10800000">
              <a:off x="4487279" y="2283160"/>
              <a:ext cx="0" cy="411900"/>
            </a:xfrm>
            <a:prstGeom prst="straightConnector1">
              <a:avLst/>
            </a:prstGeom>
            <a:noFill/>
            <a:ln cap="flat" cmpd="sng" w="9525">
              <a:solidFill>
                <a:srgbClr val="85BE5D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355" name="Google Shape;355;p43"/>
            <p:cNvSpPr/>
            <p:nvPr/>
          </p:nvSpPr>
          <p:spPr>
            <a:xfrm>
              <a:off x="4212929" y="1736088"/>
              <a:ext cx="548700" cy="5487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85BE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&lt;svg xmlns=&quot;http://www.w3.org/2000/svg&quot; height=&quot;48px&quot; viewBox=&quot;0 -960 960 960&quot; width=&quot;48px&quot; fill=&quot;#434343&quot;&gt;&lt;path d=&quot;M346-269h268v-22H346v22Zm0-163h268v-22H346v22Zm-80 300q-22.77 0-38.39-15.61Q212-163.23 212-186v-588q0-22.78 15.61-38.39Q243.23-828 266-828h326l156 156v486q0 22.77-15.61 38.39Q716.78-132 694-132H266Zm315-530v-144H266q-12 0-22 10t-10 22v588q0 12 10 22t22 10h428q12 0 22-10t10-22v-476H581ZM234-806v144-144 652-652Z&quot;/&gt;&lt;/svg&gt;" id="356" name="Google Shape;356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26942" y="1750114"/>
              <a:ext cx="520675" cy="520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7" name="Google Shape;357;p43"/>
          <p:cNvGrpSpPr/>
          <p:nvPr/>
        </p:nvGrpSpPr>
        <p:grpSpPr>
          <a:xfrm>
            <a:off x="6842146" y="2215300"/>
            <a:ext cx="548700" cy="1367113"/>
            <a:chOff x="5139376" y="2215300"/>
            <a:chExt cx="548700" cy="1367113"/>
          </a:xfrm>
        </p:grpSpPr>
        <p:sp>
          <p:nvSpPr>
            <p:cNvPr id="358" name="Google Shape;358;p43"/>
            <p:cNvSpPr txBox="1"/>
            <p:nvPr/>
          </p:nvSpPr>
          <p:spPr>
            <a:xfrm>
              <a:off x="5139376" y="2215300"/>
              <a:ext cx="5487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333333"/>
                  </a:solidFill>
                  <a:latin typeface="Lato"/>
                  <a:ea typeface="Lato"/>
                  <a:cs typeface="Lato"/>
                  <a:sym typeface="Lato"/>
                </a:rPr>
                <a:t>Inspect</a:t>
              </a:r>
              <a:endParaRPr sz="8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359" name="Google Shape;359;p43"/>
            <p:cNvGrpSpPr/>
            <p:nvPr/>
          </p:nvGrpSpPr>
          <p:grpSpPr>
            <a:xfrm>
              <a:off x="5380876" y="2620333"/>
              <a:ext cx="65700" cy="399384"/>
              <a:chOff x="5202914" y="2440525"/>
              <a:chExt cx="61500" cy="373850"/>
            </a:xfrm>
          </p:grpSpPr>
          <p:sp>
            <p:nvSpPr>
              <p:cNvPr id="360" name="Google Shape;360;p43"/>
              <p:cNvSpPr/>
              <p:nvPr/>
            </p:nvSpPr>
            <p:spPr>
              <a:xfrm>
                <a:off x="5202914" y="2440525"/>
                <a:ext cx="61500" cy="61500"/>
              </a:xfrm>
              <a:prstGeom prst="ellipse">
                <a:avLst/>
              </a:prstGeom>
              <a:solidFill>
                <a:srgbClr val="85BE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61" name="Google Shape;361;p43"/>
              <p:cNvCxnSpPr/>
              <p:nvPr/>
            </p:nvCxnSpPr>
            <p:spPr>
              <a:xfrm rot="10800000">
                <a:off x="5233664" y="2472675"/>
                <a:ext cx="0" cy="34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5BE5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62" name="Google Shape;362;p43"/>
            <p:cNvSpPr/>
            <p:nvPr/>
          </p:nvSpPr>
          <p:spPr>
            <a:xfrm>
              <a:off x="5139376" y="3033713"/>
              <a:ext cx="548700" cy="5487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85BE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&lt;svg xmlns=&quot;http://www.w3.org/2000/svg&quot; height=&quot;48px&quot; viewBox=&quot;0 -960 960 960&quot; width=&quot;48px&quot; fill=&quot;#000000&quot;&gt;&lt;path d=&quot;m93-275-18-14 164-263 119.57 140L517-667l74 112q-5 2-10.5 3.5T570-549l-52-77-153.56 251L243-516 93-275ZM867-77 724-219q-18 14-38 21t-42 7q-51.83 0-88.42-36.62Q519-264.24 519-316.12t36.62-88.38q36.62-36.5 88.5-36.5t88.38 36.58Q769-367.83 769-316q0 23-7.5 43.5T739-234.55L883-93l-16 16ZM643.86-213Q687-213 717-242.86t30-73Q747-359 717.14-389t-73-30Q601-419 571-389.14t-30 73Q541-273 570.86-243t73 30ZM709-553q-6-2-11.5-2.5T687-557l180-286 18 14-176 276Z&quot;/&gt;&lt;/svg&gt;" id="363" name="Google Shape;363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80101" y="3074450"/>
              <a:ext cx="467250" cy="467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4" name="Google Shape;364;p43"/>
          <p:cNvGrpSpPr/>
          <p:nvPr/>
        </p:nvGrpSpPr>
        <p:grpSpPr>
          <a:xfrm>
            <a:off x="8140928" y="1736088"/>
            <a:ext cx="618000" cy="1357513"/>
            <a:chOff x="5934028" y="1736088"/>
            <a:chExt cx="618000" cy="1357513"/>
          </a:xfrm>
        </p:grpSpPr>
        <p:sp>
          <p:nvSpPr>
            <p:cNvPr id="365" name="Google Shape;365;p43"/>
            <p:cNvSpPr txBox="1"/>
            <p:nvPr/>
          </p:nvSpPr>
          <p:spPr>
            <a:xfrm>
              <a:off x="5934028" y="2756400"/>
              <a:ext cx="6180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333333"/>
                  </a:solidFill>
                  <a:latin typeface="Lato"/>
                  <a:ea typeface="Lato"/>
                  <a:cs typeface="Lato"/>
                  <a:sym typeface="Lato"/>
                </a:rPr>
                <a:t>Improve</a:t>
              </a:r>
              <a:endParaRPr sz="8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66" name="Google Shape;366;p43"/>
            <p:cNvCxnSpPr/>
            <p:nvPr/>
          </p:nvCxnSpPr>
          <p:spPr>
            <a:xfrm rot="10800000">
              <a:off x="6243028" y="2283160"/>
              <a:ext cx="0" cy="411900"/>
            </a:xfrm>
            <a:prstGeom prst="straightConnector1">
              <a:avLst/>
            </a:prstGeom>
            <a:noFill/>
            <a:ln cap="flat" cmpd="sng" w="9525">
              <a:solidFill>
                <a:srgbClr val="85BE5D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367" name="Google Shape;367;p43"/>
            <p:cNvSpPr/>
            <p:nvPr/>
          </p:nvSpPr>
          <p:spPr>
            <a:xfrm>
              <a:off x="5968678" y="1736088"/>
              <a:ext cx="548700" cy="5487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85BE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&lt;svg xmlns=&quot;http://www.w3.org/2000/svg&quot; height=&quot;48px&quot; viewBox=&quot;0 -960 960 960&quot; width=&quot;48px&quot; fill=&quot;#000000&quot;&gt;&lt;path d=&quot;m413-212 229-274H476l31-245-205 297h143l-32 222Zm-33 74 40-274H259l281-405-39 309h188L380-138Zm92-334Z&quot;/&gt;&lt;/svg&gt;" id="368" name="Google Shape;368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09403" y="1776838"/>
              <a:ext cx="467250" cy="467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9" name="Google Shape;369;p43"/>
          <p:cNvGrpSpPr/>
          <p:nvPr/>
        </p:nvGrpSpPr>
        <p:grpSpPr>
          <a:xfrm>
            <a:off x="288014" y="1736088"/>
            <a:ext cx="705924" cy="1549269"/>
            <a:chOff x="288014" y="1736088"/>
            <a:chExt cx="705924" cy="1549269"/>
          </a:xfrm>
        </p:grpSpPr>
        <p:grpSp>
          <p:nvGrpSpPr>
            <p:cNvPr id="370" name="Google Shape;370;p43"/>
            <p:cNvGrpSpPr/>
            <p:nvPr/>
          </p:nvGrpSpPr>
          <p:grpSpPr>
            <a:xfrm>
              <a:off x="366625" y="1736088"/>
              <a:ext cx="548700" cy="1395313"/>
              <a:chOff x="504948" y="1736088"/>
              <a:chExt cx="548700" cy="1395313"/>
            </a:xfrm>
          </p:grpSpPr>
          <p:sp>
            <p:nvSpPr>
              <p:cNvPr id="371" name="Google Shape;371;p43"/>
              <p:cNvSpPr txBox="1"/>
              <p:nvPr/>
            </p:nvSpPr>
            <p:spPr>
              <a:xfrm>
                <a:off x="515298" y="2756400"/>
                <a:ext cx="528000" cy="37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333333"/>
                    </a:solidFill>
                    <a:latin typeface="Lato"/>
                    <a:ea typeface="Lato"/>
                    <a:cs typeface="Lato"/>
                    <a:sym typeface="Lato"/>
                  </a:rPr>
                  <a:t>Models</a:t>
                </a:r>
                <a:endParaRPr sz="800">
                  <a:solidFill>
                    <a:srgbClr val="333333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72" name="Google Shape;372;p43"/>
              <p:cNvCxnSpPr/>
              <p:nvPr/>
            </p:nvCxnSpPr>
            <p:spPr>
              <a:xfrm rot="10800000">
                <a:off x="779298" y="2283160"/>
                <a:ext cx="0" cy="41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5BE5D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sp>
            <p:nvSpPr>
              <p:cNvPr id="373" name="Google Shape;373;p43"/>
              <p:cNvSpPr/>
              <p:nvPr/>
            </p:nvSpPr>
            <p:spPr>
              <a:xfrm>
                <a:off x="504948" y="1736088"/>
                <a:ext cx="548700" cy="548700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rgbClr val="85BE5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descr="&lt;svg xmlns=&quot;http://www.w3.org/2000/svg&quot; height=&quot;48px&quot; viewBox=&quot;0 -960 960 960&quot; width=&quot;48px&quot; fill=&quot;#434343&quot;&gt;&lt;path d=&quot;M172-517v-271h271v271H172Zm0 345v-271h271v271H172Zm345-345v-271h271v271H517Zm0 345v-271h271v271H517ZM194-539h227v-227H194v227Zm345 0h227v-227H539v227Zm0 345h227v-227H539v227Zm-345 0h227v-227H194v227Zm345-345Zm0 118Zm-118 0Zm0-118Z&quot;/&gt;&lt;/svg&gt;" id="374" name="Google Shape;374;p4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45673" y="1776813"/>
                <a:ext cx="467250" cy="467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75" name="Google Shape;375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8014" y="3039749"/>
              <a:ext cx="705924" cy="24560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" name="Google Shape;376;p43"/>
          <p:cNvGrpSpPr/>
          <p:nvPr/>
        </p:nvGrpSpPr>
        <p:grpSpPr>
          <a:xfrm>
            <a:off x="3940149" y="1650986"/>
            <a:ext cx="1175974" cy="1931426"/>
            <a:chOff x="3940149" y="1650986"/>
            <a:chExt cx="1175974" cy="1931426"/>
          </a:xfrm>
        </p:grpSpPr>
        <p:grpSp>
          <p:nvGrpSpPr>
            <p:cNvPr id="377" name="Google Shape;377;p43"/>
            <p:cNvGrpSpPr/>
            <p:nvPr/>
          </p:nvGrpSpPr>
          <p:grpSpPr>
            <a:xfrm>
              <a:off x="4222930" y="2215300"/>
              <a:ext cx="548700" cy="1367113"/>
              <a:chOff x="3306874" y="2215300"/>
              <a:chExt cx="548700" cy="1367113"/>
            </a:xfrm>
          </p:grpSpPr>
          <p:sp>
            <p:nvSpPr>
              <p:cNvPr id="378" name="Google Shape;378;p43"/>
              <p:cNvSpPr txBox="1"/>
              <p:nvPr/>
            </p:nvSpPr>
            <p:spPr>
              <a:xfrm>
                <a:off x="3347524" y="2215300"/>
                <a:ext cx="467400" cy="26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333333"/>
                    </a:solidFill>
                    <a:latin typeface="Lato"/>
                    <a:ea typeface="Lato"/>
                    <a:cs typeface="Lato"/>
                    <a:sym typeface="Lato"/>
                  </a:rPr>
                  <a:t>View</a:t>
                </a:r>
                <a:endParaRPr sz="800">
                  <a:solidFill>
                    <a:srgbClr val="333333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379" name="Google Shape;379;p43"/>
              <p:cNvGrpSpPr/>
              <p:nvPr/>
            </p:nvGrpSpPr>
            <p:grpSpPr>
              <a:xfrm>
                <a:off x="3548374" y="2620333"/>
                <a:ext cx="65700" cy="399384"/>
                <a:chOff x="3452098" y="2440525"/>
                <a:chExt cx="61500" cy="373850"/>
              </a:xfrm>
            </p:grpSpPr>
            <p:sp>
              <p:nvSpPr>
                <p:cNvPr id="380" name="Google Shape;380;p43"/>
                <p:cNvSpPr/>
                <p:nvPr/>
              </p:nvSpPr>
              <p:spPr>
                <a:xfrm>
                  <a:off x="3452098" y="2440525"/>
                  <a:ext cx="61500" cy="61500"/>
                </a:xfrm>
                <a:prstGeom prst="ellipse">
                  <a:avLst/>
                </a:prstGeom>
                <a:solidFill>
                  <a:srgbClr val="85BE5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81" name="Google Shape;381;p43"/>
                <p:cNvCxnSpPr/>
                <p:nvPr/>
              </p:nvCxnSpPr>
              <p:spPr>
                <a:xfrm rot="10800000">
                  <a:off x="3482848" y="2472675"/>
                  <a:ext cx="0" cy="341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85BE5D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82" name="Google Shape;382;p43"/>
              <p:cNvSpPr/>
              <p:nvPr/>
            </p:nvSpPr>
            <p:spPr>
              <a:xfrm>
                <a:off x="3306874" y="3033713"/>
                <a:ext cx="548700" cy="548700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rgbClr val="85BE5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descr="&lt;svg xmlns=&quot;http://www.w3.org/2000/svg&quot; height=&quot;48px&quot; viewBox=&quot;0 -960 960 960&quot; width=&quot;48px&quot; fill=&quot;#434343&quot;&gt;&lt;path d=&quot;M480.35-367Q535-367 574-406.35q39-39.36 39-94Q613-555 573.65-594q-39.36-39-94-39Q425-633 386-593.65q-39 39.36-39 94Q347-445 386.35-406q39.36 39 94 39Zm-.76-24q-45.59 0-77.09-31.91t-31.5-77.5q0-45.59 31.91-77.09t77.5-31.5q45.59 0 77.09 31.91t31.5 77.5q0 45.59-31.91 77.09t-77.5 31.5Zm.55 139Q356-252 253-319.5 150-387 96-500q54-113 156.86-180.5 102.85-67.5 227-67.5Q604-748 707-680.5 810-613 864-500q-54 113-156.86 180.5-102.85 67.5-227 67.5ZM480-500Zm-.17 226Q596-274 692.5-335 789-396 840-500q-51-104-147.33-165-96.33-61-212.5-61T267.5-665Q171-604 120-500q51 104 147.33 165 96.33 61 212.5 61Z&quot;/&gt;&lt;/svg&gt;" id="383" name="Google Shape;383;p43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347599" y="3074452"/>
                <a:ext cx="467250" cy="467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4" name="Google Shape;384;p43"/>
            <p:cNvGrpSpPr/>
            <p:nvPr/>
          </p:nvGrpSpPr>
          <p:grpSpPr>
            <a:xfrm>
              <a:off x="3940149" y="1650986"/>
              <a:ext cx="1175974" cy="519818"/>
              <a:chOff x="4987928" y="3486300"/>
              <a:chExt cx="2377147" cy="1050775"/>
            </a:xfrm>
          </p:grpSpPr>
          <p:pic>
            <p:nvPicPr>
              <p:cNvPr id="385" name="Google Shape;385;p43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987928" y="4037875"/>
                <a:ext cx="2377147" cy="499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6" name="Google Shape;386;p4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5405086" y="3486300"/>
                <a:ext cx="1542832" cy="499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87" name="Google Shape;387;p43"/>
          <p:cNvGrpSpPr/>
          <p:nvPr/>
        </p:nvGrpSpPr>
        <p:grpSpPr>
          <a:xfrm>
            <a:off x="1345524" y="1923850"/>
            <a:ext cx="1175975" cy="1693212"/>
            <a:chOff x="1345524" y="1923850"/>
            <a:chExt cx="1175975" cy="1693212"/>
          </a:xfrm>
        </p:grpSpPr>
        <p:grpSp>
          <p:nvGrpSpPr>
            <p:cNvPr id="388" name="Google Shape;388;p43"/>
            <p:cNvGrpSpPr/>
            <p:nvPr/>
          </p:nvGrpSpPr>
          <p:grpSpPr>
            <a:xfrm>
              <a:off x="1637860" y="2215300"/>
              <a:ext cx="591300" cy="1401763"/>
              <a:chOff x="1706538" y="2215300"/>
              <a:chExt cx="591300" cy="1401763"/>
            </a:xfrm>
          </p:grpSpPr>
          <p:sp>
            <p:nvSpPr>
              <p:cNvPr id="389" name="Google Shape;389;p43"/>
              <p:cNvSpPr txBox="1"/>
              <p:nvPr/>
            </p:nvSpPr>
            <p:spPr>
              <a:xfrm>
                <a:off x="1706538" y="2215300"/>
                <a:ext cx="591300" cy="33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333333"/>
                    </a:solidFill>
                    <a:latin typeface="Lato"/>
                    <a:ea typeface="Lato"/>
                    <a:cs typeface="Lato"/>
                    <a:sym typeface="Lato"/>
                  </a:rPr>
                  <a:t>Models</a:t>
                </a:r>
                <a:endParaRPr sz="800">
                  <a:solidFill>
                    <a:srgbClr val="333333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90" name="Google Shape;390;p43"/>
              <p:cNvCxnSpPr/>
              <p:nvPr/>
            </p:nvCxnSpPr>
            <p:spPr>
              <a:xfrm>
                <a:off x="2002188" y="2620330"/>
                <a:ext cx="0" cy="447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5BE5D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sp>
            <p:nvSpPr>
              <p:cNvPr id="391" name="Google Shape;391;p43"/>
              <p:cNvSpPr/>
              <p:nvPr/>
            </p:nvSpPr>
            <p:spPr>
              <a:xfrm>
                <a:off x="1727838" y="3068363"/>
                <a:ext cx="548700" cy="548700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rgbClr val="85BE5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descr="&lt;svg xmlns=&quot;http://www.w3.org/2000/svg&quot; height=&quot;48px&quot; viewBox=&quot;0 -960 960 960&quot; width=&quot;48px&quot; fill=&quot;#434343&quot;&gt;&lt;path d=&quot;M172-517v-271h271v271H172Zm0 345v-271h271v271H172Zm345-345v-271h271v271H517Zm0 345v-271h271v271H517ZM194-539h227v-227H194v227Zm345 0h227v-227H539v227Zm0 345h227v-227H539v227Zm-345 0h227v-227H194v227Zm345-345Zm0 118Zm-118 0Zm0-118Z&quot;/&gt;&lt;/svg&gt;" id="392" name="Google Shape;392;p4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768563" y="3109102"/>
                <a:ext cx="467250" cy="467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3" name="Google Shape;393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345524" y="1923850"/>
              <a:ext cx="1175975" cy="246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4" name="Google Shape;394;p43"/>
          <p:cNvGrpSpPr/>
          <p:nvPr/>
        </p:nvGrpSpPr>
        <p:grpSpPr>
          <a:xfrm>
            <a:off x="2873064" y="1736088"/>
            <a:ext cx="705924" cy="1549269"/>
            <a:chOff x="2873064" y="1736088"/>
            <a:chExt cx="705924" cy="1549269"/>
          </a:xfrm>
        </p:grpSpPr>
        <p:grpSp>
          <p:nvGrpSpPr>
            <p:cNvPr id="395" name="Google Shape;395;p43"/>
            <p:cNvGrpSpPr/>
            <p:nvPr/>
          </p:nvGrpSpPr>
          <p:grpSpPr>
            <a:xfrm>
              <a:off x="2951695" y="1736088"/>
              <a:ext cx="548700" cy="1357513"/>
              <a:chOff x="2550091" y="1736088"/>
              <a:chExt cx="548700" cy="1357513"/>
            </a:xfrm>
          </p:grpSpPr>
          <p:sp>
            <p:nvSpPr>
              <p:cNvPr id="396" name="Google Shape;396;p43"/>
              <p:cNvSpPr txBox="1"/>
              <p:nvPr/>
            </p:nvSpPr>
            <p:spPr>
              <a:xfrm>
                <a:off x="2590891" y="2756400"/>
                <a:ext cx="467100" cy="33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333333"/>
                    </a:solidFill>
                    <a:latin typeface="Lato"/>
                    <a:ea typeface="Lato"/>
                    <a:cs typeface="Lato"/>
                    <a:sym typeface="Lato"/>
                  </a:rPr>
                  <a:t>View</a:t>
                </a:r>
                <a:endParaRPr sz="800">
                  <a:solidFill>
                    <a:srgbClr val="333333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97" name="Google Shape;397;p43"/>
              <p:cNvCxnSpPr/>
              <p:nvPr/>
            </p:nvCxnSpPr>
            <p:spPr>
              <a:xfrm rot="10800000">
                <a:off x="2824441" y="2283160"/>
                <a:ext cx="0" cy="41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5BE5D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sp>
            <p:nvSpPr>
              <p:cNvPr id="398" name="Google Shape;398;p43"/>
              <p:cNvSpPr/>
              <p:nvPr/>
            </p:nvSpPr>
            <p:spPr>
              <a:xfrm>
                <a:off x="2550091" y="1736088"/>
                <a:ext cx="548700" cy="548700"/>
              </a:xfrm>
              <a:prstGeom prst="ellipse">
                <a:avLst/>
              </a:prstGeom>
              <a:solidFill>
                <a:schemeClr val="lt1"/>
              </a:solidFill>
              <a:ln cap="flat" cmpd="sng" w="19050">
                <a:solidFill>
                  <a:srgbClr val="85BE5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descr="&lt;svg xmlns=&quot;http://www.w3.org/2000/svg&quot; height=&quot;48px&quot; viewBox=&quot;0 -960 960 960&quot; width=&quot;48px&quot; fill=&quot;#434343&quot;&gt;&lt;path d=&quot;M480.35-367Q535-367 574-406.35q39-39.36 39-94Q613-555 573.65-594q-39.36-39-94-39Q425-633 386-593.65q-39 39.36-39 94Q347-445 386.35-406q39.36 39 94 39Zm-.76-24q-45.59 0-77.09-31.91t-31.5-77.5q0-45.59 31.91-77.09t77.5-31.5q45.59 0 77.09 31.91t31.5 77.5q0 45.59-31.91 77.09t-77.5 31.5Zm.55 139Q356-252 253-319.5 150-387 96-500q54-113 156.86-180.5 102.85-67.5 227-67.5Q604-748 707-680.5 810-613 864-500q-54 113-156.86 180.5-102.85 67.5-227 67.5ZM480-500Zm-.17 226Q596-274 692.5-335 789-396 840-500q-51-104-147.33-165-96.33-61-212.5-61T267.5-665Q171-604 120-500q51 104 147.33 165 96.33 61 212.5 61Z&quot;/&gt;&lt;/svg&gt;" id="399" name="Google Shape;399;p43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590816" y="1776827"/>
                <a:ext cx="467250" cy="467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0" name="Google Shape;400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73064" y="3039749"/>
              <a:ext cx="705924" cy="2456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56" name="Google Shape;1356;p106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357" name="Google Shape;1357;p106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358" name="Google Shape;1358;p1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9" name="Google Shape;1359;p106"/>
          <p:cNvSpPr txBox="1"/>
          <p:nvPr/>
        </p:nvSpPr>
        <p:spPr>
          <a:xfrm>
            <a:off x="366625" y="551200"/>
            <a:ext cx="6380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SQL query inspection - Debug toolbar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60" name="Google Shape;1360;p106"/>
          <p:cNvSpPr txBox="1"/>
          <p:nvPr/>
        </p:nvSpPr>
        <p:spPr>
          <a:xfrm>
            <a:off x="366625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Django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361" name="Google Shape;1361;p106"/>
          <p:cNvSpPr txBox="1"/>
          <p:nvPr/>
        </p:nvSpPr>
        <p:spPr>
          <a:xfrm>
            <a:off x="4572000" y="97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SQLAlchemy</a:t>
            </a:r>
            <a:endParaRPr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1362" name="Google Shape;136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3500"/>
            <a:ext cx="3694587" cy="346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12" y="1523500"/>
            <a:ext cx="3694587" cy="346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058800"/>
            <a:ext cx="2743200" cy="99151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57188" rotWithShape="0" algn="bl">
              <a:srgbClr val="000000">
                <a:alpha val="50000"/>
              </a:srgbClr>
            </a:outerShdw>
          </a:effectLst>
        </p:spPr>
      </p:pic>
      <p:pic>
        <p:nvPicPr>
          <p:cNvPr id="1366" name="Google Shape;1366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4825" y="3058800"/>
            <a:ext cx="2743200" cy="99151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57188" rotWithShape="0" algn="bl">
              <a:srgbClr val="000000">
                <a:alpha val="50000"/>
              </a:srgbClr>
            </a:outerShdw>
          </a:effectLst>
        </p:spPr>
      </p:pic>
      <p:pic>
        <p:nvPicPr>
          <p:cNvPr id="1367" name="Google Shape;1367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28825" y="28575"/>
            <a:ext cx="5086350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07"/>
          <p:cNvSpPr txBox="1"/>
          <p:nvPr/>
        </p:nvSpPr>
        <p:spPr>
          <a:xfrm>
            <a:off x="366625" y="890075"/>
            <a:ext cx="3331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SELECT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"id"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"title"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"release_year"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"studio_id"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"movies_studio"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"id"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"movies_studio"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"name"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"movies_finance"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"id"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"movies_finance"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"budget"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"movies_finance"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"box_office"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"movies_finance"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"movie_id"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FROM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INNER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JOIN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"movies_studio"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ON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(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"studio_id"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=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"movies_studio"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"id"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)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LEFT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OUTER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JOIN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"movies_finance"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ON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(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"movies_movie"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"id"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=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"movies_finance"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"movie_id"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3" name="Google Shape;1373;p107"/>
          <p:cNvSpPr txBox="1"/>
          <p:nvPr/>
        </p:nvSpPr>
        <p:spPr>
          <a:xfrm>
            <a:off x="3670475" y="938125"/>
            <a:ext cx="2783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SELECT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(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"movies_actor_movies"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"movie_id"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) </a:t>
            </a: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"_prefetch_related_val_movie_id"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"movies_actor"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"id"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"movies_actor"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"first_name"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"movies_actor"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"last_name"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FROM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"movies_actor"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INNER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JOIN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"movies_actor_movies"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ON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(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"movies_actor"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"id"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=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"movies_actor_movies"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"actor_id"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)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WHERE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"movies_actor_movies"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r>
              <a:rPr lang="en" sz="1000">
                <a:solidFill>
                  <a:srgbClr val="AA66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"movie_id"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rgbClr val="0088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(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" sz="1000">
                <a:solidFill>
                  <a:srgbClr val="0000D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000">
                <a:solidFill>
                  <a:srgbClr val="0000D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000">
                <a:solidFill>
                  <a:srgbClr val="0000D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000">
                <a:solidFill>
                  <a:srgbClr val="0000D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000">
                <a:solidFill>
                  <a:srgbClr val="0000D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000">
                <a:solidFill>
                  <a:srgbClr val="0000D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6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000">
                <a:solidFill>
                  <a:srgbClr val="0000D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7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000">
                <a:solidFill>
                  <a:srgbClr val="0000D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8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000">
                <a:solidFill>
                  <a:srgbClr val="0000D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9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..., </a:t>
            </a:r>
            <a:r>
              <a:rPr lang="en" sz="1000">
                <a:solidFill>
                  <a:srgbClr val="0000DD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100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 )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4" name="Google Shape;1374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75" name="Google Shape;1375;p107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376" name="Google Shape;1376;p107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377" name="Google Shape;1377;p1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8" name="Google Shape;1378;p107"/>
          <p:cNvSpPr txBox="1"/>
          <p:nvPr/>
        </p:nvSpPr>
        <p:spPr>
          <a:xfrm>
            <a:off x="366625" y="551025"/>
            <a:ext cx="46335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Eager loading - query inspection</a:t>
            </a:r>
            <a:endParaRPr b="0" i="0" sz="2000" u="none" cap="none" strike="noStrike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1379" name="Google Shape;137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75" y="608638"/>
            <a:ext cx="304800" cy="30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80" name="Google Shape;1380;p107"/>
          <p:cNvGraphicFramePr/>
          <p:nvPr/>
        </p:nvGraphicFramePr>
        <p:xfrm>
          <a:off x="408975" y="379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274075"/>
                <a:gridCol w="2190800"/>
                <a:gridCol w="937225"/>
                <a:gridCol w="702925"/>
                <a:gridCol w="274075"/>
                <a:gridCol w="1429275"/>
                <a:gridCol w="274075"/>
                <a:gridCol w="714650"/>
                <a:gridCol w="773225"/>
                <a:gridCol w="6912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title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release_year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studio_id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name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budget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box_office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movie_id</a:t>
                      </a:r>
                      <a:endParaRPr b="1"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Hunchback of Notre Dame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1930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RKO Radio Pictures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1826000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3155000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Gold Rush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United Artists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923000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4000000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Kid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1921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First National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250000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5450000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Phantom of the Opera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1925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Universal Pictures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632537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2000000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Malice in the Palace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1949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Columbia Pictures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81" name="Google Shape;1381;p107"/>
          <p:cNvGraphicFramePr/>
          <p:nvPr/>
        </p:nvGraphicFramePr>
        <p:xfrm>
          <a:off x="6453575" y="110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{3FE4D1D0-C69E-429C-81EE-B84E4953816B}</a:tableStyleId>
              </a:tblPr>
              <a:tblGrid>
                <a:gridCol w="667400"/>
                <a:gridCol w="257150"/>
                <a:gridCol w="759800"/>
                <a:gridCol w="7392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movie_id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first_name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last_name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Charlie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Chaplin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Mark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Swain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Murray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Malcolm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Walte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Charlie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Chaplin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Jackie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Coogan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FFE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Edna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Purviance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382" name="Google Shape;1382;p107"/>
          <p:cNvGrpSpPr/>
          <p:nvPr/>
        </p:nvGrpSpPr>
        <p:grpSpPr>
          <a:xfrm rot="10099694">
            <a:off x="624201" y="733969"/>
            <a:ext cx="4118355" cy="1900006"/>
            <a:chOff x="4922843" y="4306856"/>
            <a:chExt cx="4118450" cy="1900050"/>
          </a:xfrm>
        </p:grpSpPr>
        <p:pic>
          <p:nvPicPr>
            <p:cNvPr id="1383" name="Google Shape;1383;p1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78118" y="4743731"/>
              <a:ext cx="1463175" cy="146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4" name="Google Shape;1384;p107"/>
            <p:cNvSpPr/>
            <p:nvPr/>
          </p:nvSpPr>
          <p:spPr>
            <a:xfrm>
              <a:off x="4922843" y="4306856"/>
              <a:ext cx="2217300" cy="1572300"/>
            </a:xfrm>
            <a:prstGeom prst="wedgeEllipseCallout">
              <a:avLst>
                <a:gd fmla="val 70818" name="adj1"/>
                <a:gd fmla="val 32308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Don’t forget unit tests!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4BE5D"/>
        </a:solidFill>
      </p:bgPr>
    </p:bg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9" name="Google Shape;1389;p108"/>
          <p:cNvCxnSpPr/>
          <p:nvPr/>
        </p:nvCxnSpPr>
        <p:spPr>
          <a:xfrm>
            <a:off x="4519725" y="2010356"/>
            <a:ext cx="0" cy="1080000"/>
          </a:xfrm>
          <a:prstGeom prst="straightConnector1">
            <a:avLst/>
          </a:prstGeom>
          <a:noFill/>
          <a:ln cap="flat" cmpd="sng" w="38100">
            <a:solidFill>
              <a:srgbClr val="84BE5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0" name="Google Shape;1390;p108"/>
          <p:cNvSpPr txBox="1"/>
          <p:nvPr>
            <p:ph type="ctrTitle"/>
          </p:nvPr>
        </p:nvSpPr>
        <p:spPr>
          <a:xfrm>
            <a:off x="2789350" y="2152950"/>
            <a:ext cx="49743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4BE5D"/>
              </a:buClr>
              <a:buSzPts val="1400"/>
              <a:buFont typeface="Lato"/>
              <a:buNone/>
            </a:pPr>
            <a:r>
              <a:rPr lang="en" sz="40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Conclusions</a:t>
            </a:r>
            <a:endParaRPr b="1" sz="4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1" name="Google Shape;1391;p108"/>
          <p:cNvSpPr/>
          <p:nvPr/>
        </p:nvSpPr>
        <p:spPr>
          <a:xfrm>
            <a:off x="1892575" y="2214150"/>
            <a:ext cx="715200" cy="71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108"/>
          <p:cNvSpPr txBox="1"/>
          <p:nvPr>
            <p:ph type="ctrTitle"/>
          </p:nvPr>
        </p:nvSpPr>
        <p:spPr>
          <a:xfrm>
            <a:off x="2073077" y="2383350"/>
            <a:ext cx="391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BE5D"/>
              </a:buClr>
              <a:buSzPts val="1400"/>
              <a:buFont typeface="Lato"/>
              <a:buNone/>
            </a:pPr>
            <a:r>
              <a:rPr b="1" lang="en" sz="3000">
                <a:solidFill>
                  <a:srgbClr val="84BE5D"/>
                </a:solidFill>
                <a:latin typeface="Quicksand"/>
                <a:ea typeface="Quicksand"/>
                <a:cs typeface="Quicksand"/>
                <a:sym typeface="Quicksand"/>
              </a:rPr>
              <a:t>5</a:t>
            </a:r>
            <a:endParaRPr b="1" sz="2600">
              <a:solidFill>
                <a:srgbClr val="84BE5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93" name="Google Shape;1393;p10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09"/>
          <p:cNvSpPr/>
          <p:nvPr/>
        </p:nvSpPr>
        <p:spPr>
          <a:xfrm>
            <a:off x="0" y="-33975"/>
            <a:ext cx="9144000" cy="352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00013" rotWithShape="0" algn="bl" dir="5520000" dist="47625">
              <a:srgbClr val="000000">
                <a:alpha val="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_long_genymobile.png" id="1399" name="Google Shape;1399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9675" y="54226"/>
            <a:ext cx="761449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109"/>
          <p:cNvSpPr txBox="1"/>
          <p:nvPr/>
        </p:nvSpPr>
        <p:spPr>
          <a:xfrm>
            <a:off x="366625" y="551200"/>
            <a:ext cx="31857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434343"/>
                </a:solidFill>
                <a:latin typeface="Lato Light"/>
                <a:ea typeface="Lato Light"/>
                <a:cs typeface="Lato Light"/>
                <a:sym typeface="Lato Light"/>
              </a:rPr>
              <a:t>Key takeaways</a:t>
            </a:r>
            <a:endParaRPr b="0" i="0" sz="2000" u="none" cap="none" strike="noStrike"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401" name="Google Shape;1401;p109"/>
          <p:cNvGrpSpPr/>
          <p:nvPr/>
        </p:nvGrpSpPr>
        <p:grpSpPr>
          <a:xfrm>
            <a:off x="3260724" y="2287561"/>
            <a:ext cx="2622558" cy="2622506"/>
            <a:chOff x="3374705" y="1777847"/>
            <a:chExt cx="2292045" cy="2292000"/>
          </a:xfrm>
        </p:grpSpPr>
        <p:sp>
          <p:nvSpPr>
            <p:cNvPr id="1402" name="Google Shape;1402;p109"/>
            <p:cNvSpPr/>
            <p:nvPr/>
          </p:nvSpPr>
          <p:spPr>
            <a:xfrm>
              <a:off x="3374750" y="1777847"/>
              <a:ext cx="2292000" cy="229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00025" rotWithShape="0" algn="bl" dir="5400000" dist="19050">
                <a:srgbClr val="000000">
                  <a:alpha val="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09"/>
            <p:cNvSpPr txBox="1"/>
            <p:nvPr/>
          </p:nvSpPr>
          <p:spPr>
            <a:xfrm>
              <a:off x="3374705" y="2673594"/>
              <a:ext cx="2292000" cy="10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95275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84BE5D"/>
                </a:buClr>
                <a:buSzPts val="1050"/>
                <a:buFont typeface="Lato"/>
                <a:buChar char="●"/>
              </a:pPr>
              <a:r>
                <a:rPr lang="en" sz="1050">
                  <a:solidFill>
                    <a:srgbClr val="434343"/>
                  </a:solidFill>
                  <a:highlight>
                    <a:schemeClr val="lt1"/>
                  </a:highlight>
                  <a:latin typeface="Lato"/>
                  <a:ea typeface="Lato"/>
                  <a:cs typeface="Lato"/>
                  <a:sym typeface="Lato"/>
                </a:rPr>
                <a:t>One-to-one, many-to-one</a:t>
              </a:r>
              <a:endParaRPr sz="1050">
                <a:solidFill>
                  <a:srgbClr val="434343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endParaRPr>
            </a:p>
            <a:p>
              <a:pPr indent="-295275" lvl="1" marL="914400" rtl="0" algn="l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50"/>
                <a:buFont typeface="Lato"/>
                <a:buChar char="○"/>
              </a:pPr>
              <a:r>
                <a:rPr lang="en" sz="1050">
                  <a:solidFill>
                    <a:srgbClr val="434343"/>
                  </a:solidFill>
                  <a:highlight>
                    <a:schemeClr val="lt1"/>
                  </a:highlight>
                  <a:latin typeface="Lato"/>
                  <a:ea typeface="Lato"/>
                  <a:cs typeface="Lato"/>
                  <a:sym typeface="Lato"/>
                </a:rPr>
                <a:t>s</a:t>
              </a:r>
              <a:r>
                <a:rPr lang="en" sz="1050">
                  <a:solidFill>
                    <a:srgbClr val="434343"/>
                  </a:solidFill>
                  <a:highlight>
                    <a:schemeClr val="lt1"/>
                  </a:highlight>
                  <a:latin typeface="Lato"/>
                  <a:ea typeface="Lato"/>
                  <a:cs typeface="Lato"/>
                  <a:sym typeface="Lato"/>
                </a:rPr>
                <a:t>elect_related</a:t>
              </a:r>
              <a:endParaRPr sz="1050">
                <a:solidFill>
                  <a:srgbClr val="434343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endParaRPr>
            </a:p>
            <a:p>
              <a:pPr indent="-295275" lvl="1" marL="914400" rtl="0" algn="l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50"/>
                <a:buFont typeface="Lato"/>
                <a:buChar char="○"/>
              </a:pPr>
              <a:r>
                <a:rPr lang="en" sz="1050">
                  <a:solidFill>
                    <a:srgbClr val="434343"/>
                  </a:solidFill>
                  <a:highlight>
                    <a:schemeClr val="lt1"/>
                  </a:highlight>
                  <a:latin typeface="Lato"/>
                  <a:ea typeface="Lato"/>
                  <a:cs typeface="Lato"/>
                  <a:sym typeface="Lato"/>
                </a:rPr>
                <a:t>joinedload</a:t>
              </a:r>
              <a:endParaRPr sz="1050">
                <a:solidFill>
                  <a:srgbClr val="434343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endParaRPr>
            </a:p>
            <a:p>
              <a:pPr indent="-295275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84BE5D"/>
                </a:buClr>
                <a:buSzPts val="1050"/>
                <a:buFont typeface="Lato"/>
                <a:buChar char="●"/>
              </a:pPr>
              <a:r>
                <a:rPr lang="en" sz="1050">
                  <a:solidFill>
                    <a:srgbClr val="434343"/>
                  </a:solidFill>
                  <a:highlight>
                    <a:schemeClr val="lt1"/>
                  </a:highlight>
                  <a:latin typeface="Lato"/>
                  <a:ea typeface="Lato"/>
                  <a:cs typeface="Lato"/>
                  <a:sym typeface="Lato"/>
                </a:rPr>
                <a:t>One-to-many, many-to-many</a:t>
              </a:r>
              <a:endParaRPr sz="1050">
                <a:solidFill>
                  <a:srgbClr val="434343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endParaRPr>
            </a:p>
            <a:p>
              <a:pPr indent="-295275" lvl="1" marL="914400" rtl="0" algn="l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50"/>
                <a:buFont typeface="Lato"/>
                <a:buChar char="○"/>
              </a:pPr>
              <a:r>
                <a:rPr lang="en" sz="1050">
                  <a:solidFill>
                    <a:srgbClr val="434343"/>
                  </a:solidFill>
                  <a:highlight>
                    <a:schemeClr val="lt1"/>
                  </a:highlight>
                  <a:latin typeface="Lato"/>
                  <a:ea typeface="Lato"/>
                  <a:cs typeface="Lato"/>
                  <a:sym typeface="Lato"/>
                </a:rPr>
                <a:t>p</a:t>
              </a:r>
              <a:r>
                <a:rPr lang="en" sz="1050">
                  <a:solidFill>
                    <a:srgbClr val="434343"/>
                  </a:solidFill>
                  <a:highlight>
                    <a:schemeClr val="lt1"/>
                  </a:highlight>
                  <a:latin typeface="Lato"/>
                  <a:ea typeface="Lato"/>
                  <a:cs typeface="Lato"/>
                  <a:sym typeface="Lato"/>
                </a:rPr>
                <a:t>refetch_related</a:t>
              </a:r>
              <a:endParaRPr sz="1050">
                <a:solidFill>
                  <a:srgbClr val="434343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endParaRPr>
            </a:p>
            <a:p>
              <a:pPr indent="-295275" lvl="1" marL="914400" rtl="0" algn="l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50"/>
                <a:buFont typeface="Lato"/>
                <a:buChar char="○"/>
              </a:pPr>
              <a:r>
                <a:rPr lang="en" sz="1050">
                  <a:solidFill>
                    <a:srgbClr val="434343"/>
                  </a:solidFill>
                  <a:highlight>
                    <a:schemeClr val="lt1"/>
                  </a:highlight>
                  <a:latin typeface="Lato"/>
                  <a:ea typeface="Lato"/>
                  <a:cs typeface="Lato"/>
                  <a:sym typeface="Lato"/>
                </a:rPr>
                <a:t>selectinload</a:t>
              </a:r>
              <a:endParaRPr sz="1050">
                <a:solidFill>
                  <a:srgbClr val="434343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04" name="Google Shape;1404;p109"/>
            <p:cNvSpPr/>
            <p:nvPr/>
          </p:nvSpPr>
          <p:spPr>
            <a:xfrm>
              <a:off x="3374750" y="1779800"/>
              <a:ext cx="2292000" cy="2288100"/>
            </a:xfrm>
            <a:prstGeom prst="chord">
              <a:avLst>
                <a:gd fmla="val 11411626" name="adj1"/>
                <a:gd fmla="val 20990815" name="adj2"/>
              </a:avLst>
            </a:prstGeom>
            <a:solidFill>
              <a:srgbClr val="84BE5D"/>
            </a:solidFill>
            <a:ln cap="flat" cmpd="sng" w="9525">
              <a:solidFill>
                <a:srgbClr val="84BE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09"/>
            <p:cNvSpPr txBox="1"/>
            <p:nvPr/>
          </p:nvSpPr>
          <p:spPr>
            <a:xfrm>
              <a:off x="3898888" y="2310594"/>
              <a:ext cx="1559100" cy="26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lang="en" sz="16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Eager loading</a:t>
              </a:r>
              <a:endParaRPr b="1" i="0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pic>
          <p:nvPicPr>
            <p:cNvPr descr="&lt;svg xmlns=&quot;http://www.w3.org/2000/svg&quot; height=&quot;48px&quot; viewBox=&quot;0 -960 960 960&quot; width=&quot;48px&quot; fill=&quot;#FFFFFF&quot;&gt;&lt;path d=&quot;m413-212 229-274H476l31-245-205 297h143l-32 222Zm-33 74 40-274H259l281-405-39 309h188L380-138Zm92-334Z&quot;/&gt;&lt;/svg&gt;" id="1406" name="Google Shape;1406;p1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83513" y="2216394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7" name="Google Shape;1407;p109"/>
          <p:cNvGrpSpPr/>
          <p:nvPr/>
        </p:nvGrpSpPr>
        <p:grpSpPr>
          <a:xfrm>
            <a:off x="432302" y="2287536"/>
            <a:ext cx="2622506" cy="2622506"/>
            <a:chOff x="711575" y="1777860"/>
            <a:chExt cx="2292000" cy="2292000"/>
          </a:xfrm>
        </p:grpSpPr>
        <p:sp>
          <p:nvSpPr>
            <p:cNvPr id="1408" name="Google Shape;1408;p109"/>
            <p:cNvSpPr/>
            <p:nvPr/>
          </p:nvSpPr>
          <p:spPr>
            <a:xfrm>
              <a:off x="711575" y="1777860"/>
              <a:ext cx="2292000" cy="229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00025" rotWithShape="0" algn="bl" dir="5400000" dist="19050">
                <a:srgbClr val="000000">
                  <a:alpha val="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09"/>
            <p:cNvSpPr txBox="1"/>
            <p:nvPr/>
          </p:nvSpPr>
          <p:spPr>
            <a:xfrm>
              <a:off x="751075" y="2819388"/>
              <a:ext cx="21645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95275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84BE5D"/>
                </a:buClr>
                <a:buSzPts val="1050"/>
                <a:buFont typeface="Lato"/>
                <a:buChar char="●"/>
              </a:pPr>
              <a:r>
                <a:rPr lang="en" sz="1050">
                  <a:solidFill>
                    <a:srgbClr val="434343"/>
                  </a:solidFill>
                  <a:highlight>
                    <a:schemeClr val="lt1"/>
                  </a:highlight>
                  <a:latin typeface="Lato"/>
                  <a:ea typeface="Lato"/>
                  <a:cs typeface="Lato"/>
                  <a:sym typeface="Lato"/>
                </a:rPr>
                <a:t>Logging, debug toolbar</a:t>
              </a:r>
              <a:endParaRPr sz="1050">
                <a:solidFill>
                  <a:srgbClr val="434343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endParaRPr>
            </a:p>
            <a:p>
              <a:pPr indent="-295275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84BE5D"/>
                </a:buClr>
                <a:buSzPts val="1050"/>
                <a:buFont typeface="Lato"/>
                <a:buChar char="●"/>
              </a:pPr>
              <a:r>
                <a:rPr lang="en" sz="1050">
                  <a:solidFill>
                    <a:srgbClr val="434343"/>
                  </a:solidFill>
                  <a:highlight>
                    <a:schemeClr val="lt1"/>
                  </a:highlight>
                  <a:latin typeface="Lato"/>
                  <a:ea typeface="Lato"/>
                  <a:cs typeface="Lato"/>
                  <a:sym typeface="Lato"/>
                </a:rPr>
                <a:t>Query count</a:t>
              </a:r>
              <a:endParaRPr sz="1050">
                <a:solidFill>
                  <a:srgbClr val="434343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endParaRPr>
            </a:p>
            <a:p>
              <a:pPr indent="-295275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84BE5D"/>
                </a:buClr>
                <a:buSzPts val="1050"/>
                <a:buFont typeface="Lato"/>
                <a:buChar char="●"/>
              </a:pPr>
              <a:r>
                <a:rPr lang="en" sz="1050">
                  <a:solidFill>
                    <a:srgbClr val="434343"/>
                  </a:solidFill>
                  <a:highlight>
                    <a:schemeClr val="lt1"/>
                  </a:highlight>
                  <a:latin typeface="Lato"/>
                  <a:ea typeface="Lato"/>
                  <a:cs typeface="Lato"/>
                  <a:sym typeface="Lato"/>
                </a:rPr>
                <a:t>Data duplication</a:t>
              </a:r>
              <a:endParaRPr/>
            </a:p>
          </p:txBody>
        </p:sp>
        <p:sp>
          <p:nvSpPr>
            <p:cNvPr id="1410" name="Google Shape;1410;p109"/>
            <p:cNvSpPr/>
            <p:nvPr/>
          </p:nvSpPr>
          <p:spPr>
            <a:xfrm>
              <a:off x="711575" y="1779800"/>
              <a:ext cx="2292000" cy="2288100"/>
            </a:xfrm>
            <a:prstGeom prst="chord">
              <a:avLst>
                <a:gd fmla="val 11411626" name="adj1"/>
                <a:gd fmla="val 20990815" name="adj2"/>
              </a:avLst>
            </a:prstGeom>
            <a:solidFill>
              <a:srgbClr val="84BE5D"/>
            </a:solidFill>
            <a:ln cap="flat" cmpd="sng" w="9525">
              <a:solidFill>
                <a:srgbClr val="84BE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&lt;svg xmlns=&quot;http://www.w3.org/2000/svg&quot; height=&quot;48px&quot; viewBox=&quot;0 -960 960 960&quot; width=&quot;48px&quot; fill=&quot;#FFFFFF&quot;&gt;&lt;path d=&quot;m93-275-18-14 164-263 119.57 140L517-667l74 112q-5 2-10.5 3.5T570-549l-52-77-153.56 251L243-516 93-275ZM867-77 724-219q-18 14-38 21t-42 7q-51.83 0-88.42-36.62Q519-264.24 519-316.12t36.62-88.38q36.62-36.5 88.5-36.5t88.38 36.58Q769-367.83 769-316q0 23-7.5 43.5T739-234.55L883-93l-16 16ZM643.86-213Q687-213 717-242.86t30-73Q747-359 717.14-389t-73-30Q601-419 571-389.14t-30 73Q541-273 570.86-243t73 30ZM709-553q-6-2-11.5-2.5T687-557l180-286 18 14-176 276Z&quot;/&gt;&lt;/svg&gt;" id="1411" name="Google Shape;1411;p10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29575" y="2216394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2" name="Google Shape;1412;p109"/>
            <p:cNvSpPr txBox="1"/>
            <p:nvPr/>
          </p:nvSpPr>
          <p:spPr>
            <a:xfrm>
              <a:off x="1486775" y="2310594"/>
              <a:ext cx="1099800" cy="26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lang="en" sz="16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Inspect</a:t>
              </a:r>
              <a:endParaRPr b="1" i="0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1413" name="Google Shape;1413;p109"/>
          <p:cNvGrpSpPr/>
          <p:nvPr/>
        </p:nvGrpSpPr>
        <p:grpSpPr>
          <a:xfrm>
            <a:off x="6089198" y="2287580"/>
            <a:ext cx="2622509" cy="2622506"/>
            <a:chOff x="6037923" y="1777847"/>
            <a:chExt cx="2292002" cy="2292000"/>
          </a:xfrm>
        </p:grpSpPr>
        <p:sp>
          <p:nvSpPr>
            <p:cNvPr id="1414" name="Google Shape;1414;p109"/>
            <p:cNvSpPr/>
            <p:nvPr/>
          </p:nvSpPr>
          <p:spPr>
            <a:xfrm>
              <a:off x="6037923" y="1777847"/>
              <a:ext cx="2292000" cy="229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200025" rotWithShape="0" algn="bl" dir="5400000" dist="19050">
                <a:srgbClr val="000000">
                  <a:alpha val="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09"/>
            <p:cNvSpPr txBox="1"/>
            <p:nvPr/>
          </p:nvSpPr>
          <p:spPr>
            <a:xfrm>
              <a:off x="6454923" y="2981075"/>
              <a:ext cx="1458000" cy="30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50">
                  <a:solidFill>
                    <a:srgbClr val="434343"/>
                  </a:solidFill>
                  <a:highlight>
                    <a:schemeClr val="lt1"/>
                  </a:highlight>
                  <a:latin typeface="Lato"/>
                  <a:ea typeface="Lato"/>
                  <a:cs typeface="Lato"/>
                  <a:sym typeface="Lato"/>
                </a:rPr>
                <a:t>Assert query counts</a:t>
              </a:r>
              <a:endParaRPr/>
            </a:p>
          </p:txBody>
        </p:sp>
        <p:sp>
          <p:nvSpPr>
            <p:cNvPr id="1416" name="Google Shape;1416;p109"/>
            <p:cNvSpPr/>
            <p:nvPr/>
          </p:nvSpPr>
          <p:spPr>
            <a:xfrm>
              <a:off x="6037925" y="1777875"/>
              <a:ext cx="2292000" cy="2288100"/>
            </a:xfrm>
            <a:prstGeom prst="chord">
              <a:avLst>
                <a:gd fmla="val 11411626" name="adj1"/>
                <a:gd fmla="val 20990815" name="adj2"/>
              </a:avLst>
            </a:prstGeom>
            <a:solidFill>
              <a:srgbClr val="84BE5D"/>
            </a:solidFill>
            <a:ln cap="flat" cmpd="sng" w="9525">
              <a:solidFill>
                <a:srgbClr val="84BE5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09"/>
            <p:cNvSpPr txBox="1"/>
            <p:nvPr/>
          </p:nvSpPr>
          <p:spPr>
            <a:xfrm>
              <a:off x="7053324" y="2310594"/>
              <a:ext cx="609000" cy="26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lang="en" sz="1600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Test</a:t>
              </a:r>
              <a:endParaRPr b="1" i="0" sz="1600" u="none" cap="none" strike="noStrik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pic>
          <p:nvPicPr>
            <p:cNvPr descr="&lt;svg xmlns=&quot;http://www.w3.org/2000/svg&quot; height=&quot;48px&quot; viewBox=&quot;0 -960 960 960&quot; width=&quot;48px&quot; fill=&quot;#FFFFFF&quot;&gt;&lt;path d=&quot;m561-212-15-15 106-106-106-106 15-15 106 106 106-106 15 15-106 106 106 106-15 15-106-106-106 106Zm81-329L537-646l15-15 90 89 172-173 15 16-187 188ZM132-329v-22h308v22H132Zm0-280v-22h308v22H132Z&quot;/&gt;&lt;/svg&gt;" id="1418" name="Google Shape;1418;p10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66600" y="2216394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9" name="Google Shape;1419;p10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420" name="Google Shape;1420;p109"/>
          <p:cNvSpPr txBox="1"/>
          <p:nvPr/>
        </p:nvSpPr>
        <p:spPr>
          <a:xfrm>
            <a:off x="366625" y="1251775"/>
            <a:ext cx="740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ORMs hide database complexity, easing development, but requiring vigilance. </a:t>
            </a:r>
            <a:r>
              <a:rPr lang="en" sz="24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🧐</a:t>
            </a:r>
            <a:endParaRPr sz="2400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10"/>
          <p:cNvSpPr/>
          <p:nvPr/>
        </p:nvSpPr>
        <p:spPr>
          <a:xfrm>
            <a:off x="0" y="-33975"/>
            <a:ext cx="9144000" cy="352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00013" rotWithShape="0" algn="bl" dir="5520000" dist="47625">
              <a:srgbClr val="000000">
                <a:alpha val="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_long_genymobile.png" id="1426" name="Google Shape;1426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9675" y="54226"/>
            <a:ext cx="761449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110"/>
          <p:cNvSpPr txBox="1"/>
          <p:nvPr/>
        </p:nvSpPr>
        <p:spPr>
          <a:xfrm>
            <a:off x="366625" y="551200"/>
            <a:ext cx="31857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000"/>
              <a:buFont typeface="Lato"/>
              <a:buNone/>
            </a:pPr>
            <a:r>
              <a:rPr lang="en" sz="2000">
                <a:solidFill>
                  <a:srgbClr val="434343"/>
                </a:solidFill>
                <a:latin typeface="Lato Light"/>
                <a:ea typeface="Lato Light"/>
                <a:cs typeface="Lato Light"/>
                <a:sym typeface="Lato Light"/>
              </a:rPr>
              <a:t>Further topics</a:t>
            </a:r>
            <a:endParaRPr b="0" i="0" sz="2000" u="none" cap="none" strike="noStrike">
              <a:solidFill>
                <a:srgbClr val="43434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428" name="Google Shape;1428;p110"/>
          <p:cNvGrpSpPr/>
          <p:nvPr/>
        </p:nvGrpSpPr>
        <p:grpSpPr>
          <a:xfrm>
            <a:off x="427675" y="2086063"/>
            <a:ext cx="1765800" cy="1372800"/>
            <a:chOff x="427675" y="2086063"/>
            <a:chExt cx="1765800" cy="1372800"/>
          </a:xfrm>
        </p:grpSpPr>
        <p:sp>
          <p:nvSpPr>
            <p:cNvPr id="1429" name="Google Shape;1429;p110"/>
            <p:cNvSpPr/>
            <p:nvPr/>
          </p:nvSpPr>
          <p:spPr>
            <a:xfrm>
              <a:off x="624175" y="2086063"/>
              <a:ext cx="1372800" cy="1372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14300" rotWithShape="0" algn="bl">
                <a:srgbClr val="000000">
                  <a:alpha val="9800"/>
                </a:srgbClr>
              </a:outerShdw>
            </a:effectLst>
          </p:spPr>
          <p:txBody>
            <a:bodyPr anchorCtr="0" anchor="ctr" bIns="274300" lIns="457200" spcFirstLastPara="1" rIns="27430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10"/>
            <p:cNvSpPr txBox="1"/>
            <p:nvPr/>
          </p:nvSpPr>
          <p:spPr>
            <a:xfrm>
              <a:off x="427675" y="2600801"/>
              <a:ext cx="1765800" cy="6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343434"/>
                  </a:solidFill>
                  <a:latin typeface="Lato"/>
                  <a:ea typeface="Lato"/>
                  <a:cs typeface="Lato"/>
                  <a:sym typeface="Lato"/>
                </a:rPr>
                <a:t>Query plan analysis</a:t>
              </a:r>
              <a:endParaRPr sz="10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343434"/>
                  </a:solidFill>
                  <a:latin typeface="Lato"/>
                  <a:ea typeface="Lato"/>
                  <a:cs typeface="Lato"/>
                  <a:sym typeface="Lato"/>
                </a:rPr>
                <a:t>(</a:t>
              </a:r>
              <a:r>
                <a:rPr lang="en" sz="1000">
                  <a:solidFill>
                    <a:schemeClr val="dk2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EXPLAIN</a:t>
              </a:r>
              <a:r>
                <a:rPr lang="en" sz="1000">
                  <a:solidFill>
                    <a:srgbClr val="343434"/>
                  </a:solidFill>
                  <a:latin typeface="Lato"/>
                  <a:ea typeface="Lato"/>
                  <a:cs typeface="Lato"/>
                  <a:sym typeface="Lato"/>
                </a:rPr>
                <a:t>)</a:t>
              </a:r>
              <a:endParaRPr sz="10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&lt;svg xmlns=&quot;http://www.w3.org/2000/svg&quot; height=&quot;40px&quot; viewBox=&quot;0 -960 960 960&quot; width=&quot;40px&quot; fill=&quot;#84be5d&quot;&gt;&lt;path d=&quot;m94.46-255.08-41-30.18L235.21-575.9l119.71 140 159.11-257.38 95.53 142.97q-13.59 1.8-26.19 5.14-12.6 3.35-25.04 7.96l-42.07-63.41-152.89 249.36-121.29-141L94.46-255.08ZM869.77-54.23 734.41-189.08q-19.51 14.28-42.28 21.69-22.77 7.41-47.23 7.41-64.66 0-109.89-45.25-45.24-45.26-45.24-109.95t45.26-109.87q45.26-45.18 109.95-45.18t109.87 45.24q45.17 45.23 45.17 109.89 0 24.84-7.8 47.8-7.81 22.97-22.07 43.14L905.77-90.23l-36 36Zm-224.97-156q43.99 0 74.48-30.39 30.49-30.4 30.49-74.39t-30.39-74.48q-30.4-30.48-74.39-30.48t-74.48 30.39q-30.48 30.39-30.48 74.38 0 43.99 30.39 74.48 30.39 30.49 74.38 30.49Zm74.23-330.72q-12.49-4.87-25.5-7.04-13.02-2.16-26.68-3.57l198.69-314.21 41 30.18-187.51 294.64Z&quot;/&gt;&lt;/svg&gt;" id="1431" name="Google Shape;1431;p1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58175" y="2329338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2" name="Google Shape;1432;p110"/>
          <p:cNvGrpSpPr/>
          <p:nvPr/>
        </p:nvGrpSpPr>
        <p:grpSpPr>
          <a:xfrm>
            <a:off x="2342608" y="2086063"/>
            <a:ext cx="1765800" cy="1372800"/>
            <a:chOff x="2289700" y="2086063"/>
            <a:chExt cx="1765800" cy="1372800"/>
          </a:xfrm>
        </p:grpSpPr>
        <p:sp>
          <p:nvSpPr>
            <p:cNvPr id="1433" name="Google Shape;1433;p110"/>
            <p:cNvSpPr/>
            <p:nvPr/>
          </p:nvSpPr>
          <p:spPr>
            <a:xfrm>
              <a:off x="2486200" y="2086063"/>
              <a:ext cx="1372800" cy="1372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14300" rotWithShape="0" algn="bl">
                <a:srgbClr val="000000">
                  <a:alpha val="9800"/>
                </a:srgbClr>
              </a:outerShdw>
            </a:effectLst>
          </p:spPr>
          <p:txBody>
            <a:bodyPr anchorCtr="0" anchor="ctr" bIns="274300" lIns="457200" spcFirstLastPara="1" rIns="27430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10"/>
            <p:cNvSpPr txBox="1"/>
            <p:nvPr/>
          </p:nvSpPr>
          <p:spPr>
            <a:xfrm>
              <a:off x="2289700" y="2600801"/>
              <a:ext cx="1765800" cy="6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343434"/>
                  </a:solidFill>
                  <a:latin typeface="Lato"/>
                  <a:ea typeface="Lato"/>
                  <a:cs typeface="Lato"/>
                  <a:sym typeface="Lato"/>
                </a:rPr>
                <a:t>Column indexing</a:t>
              </a:r>
              <a:endParaRPr sz="10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&lt;svg xmlns=&quot;http://www.w3.org/2000/svg&quot; height=&quot;40px&quot; viewBox=&quot;0 -960 960 960&quot; width=&quot;40px&quot; fill=&quot;#84be5d&quot;&gt;&lt;path d=&quot;m407.79-199.38 242.18-290.36H480.23l32.39-255.82-218.03 315.3h146.18l-32.98 230.88Zm-64.71 97.07 40-277.69h-185l329.61-475.77h49.23L537.31-540H757.3L392.31-102.31h-49.23Zm129.41-370.66Z&quot;/&gt;&lt;/svg&gt;" id="1435" name="Google Shape;1435;p1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20200" y="2329338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6" name="Google Shape;1436;p110"/>
          <p:cNvGrpSpPr/>
          <p:nvPr/>
        </p:nvGrpSpPr>
        <p:grpSpPr>
          <a:xfrm>
            <a:off x="4257542" y="2086063"/>
            <a:ext cx="1765800" cy="1372800"/>
            <a:chOff x="4151725" y="2086063"/>
            <a:chExt cx="1765800" cy="1372800"/>
          </a:xfrm>
        </p:grpSpPr>
        <p:sp>
          <p:nvSpPr>
            <p:cNvPr id="1437" name="Google Shape;1437;p110"/>
            <p:cNvSpPr/>
            <p:nvPr/>
          </p:nvSpPr>
          <p:spPr>
            <a:xfrm>
              <a:off x="4348225" y="2086063"/>
              <a:ext cx="1372800" cy="1372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14300" rotWithShape="0" algn="bl">
                <a:srgbClr val="000000">
                  <a:alpha val="9800"/>
                </a:srgbClr>
              </a:outerShdw>
            </a:effectLst>
          </p:spPr>
          <p:txBody>
            <a:bodyPr anchorCtr="0" anchor="ctr" bIns="274300" lIns="457200" spcFirstLastPara="1" rIns="27430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10"/>
            <p:cNvSpPr txBox="1"/>
            <p:nvPr/>
          </p:nvSpPr>
          <p:spPr>
            <a:xfrm>
              <a:off x="4151725" y="2600801"/>
              <a:ext cx="1765800" cy="6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343434"/>
                  </a:solidFill>
                  <a:latin typeface="Lato"/>
                  <a:ea typeface="Lato"/>
                  <a:cs typeface="Lato"/>
                  <a:sym typeface="Lato"/>
                </a:rPr>
                <a:t>Batch processing</a:t>
              </a:r>
              <a:endParaRPr sz="10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&lt;svg xmlns=&quot;http://www.w3.org/2000/svg&quot; height=&quot;40px&quot; viewBox=&quot;0 -960 960 960&quot; width=&quot;40px&quot; fill=&quot;#84be5d&quot;&gt;&lt;path d=&quot;m407.79-199.38 242.18-290.36H480.23l32.39-255.82-218.03 315.3h146.18l-32.98 230.88Zm-64.71 97.07 40-277.69h-185l329.61-475.77h49.23L537.31-540H757.3L392.31-102.31h-49.23Zm129.41-370.66Z&quot;/&gt;&lt;/svg&gt;" id="1439" name="Google Shape;1439;p1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82225" y="2329338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0" name="Google Shape;1440;p110"/>
          <p:cNvGrpSpPr/>
          <p:nvPr/>
        </p:nvGrpSpPr>
        <p:grpSpPr>
          <a:xfrm>
            <a:off x="6172475" y="2086063"/>
            <a:ext cx="1765800" cy="1372800"/>
            <a:chOff x="6172475" y="2086063"/>
            <a:chExt cx="1765800" cy="1372800"/>
          </a:xfrm>
        </p:grpSpPr>
        <p:sp>
          <p:nvSpPr>
            <p:cNvPr id="1441" name="Google Shape;1441;p110"/>
            <p:cNvSpPr/>
            <p:nvPr/>
          </p:nvSpPr>
          <p:spPr>
            <a:xfrm>
              <a:off x="6368975" y="2086063"/>
              <a:ext cx="1372800" cy="1372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14300" rotWithShape="0" algn="bl">
                <a:srgbClr val="000000">
                  <a:alpha val="9800"/>
                </a:srgbClr>
              </a:outerShdw>
            </a:effectLst>
          </p:spPr>
          <p:txBody>
            <a:bodyPr anchorCtr="0" anchor="ctr" bIns="274300" lIns="457200" spcFirstLastPara="1" rIns="274300" wrap="square" tIns="4572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10"/>
            <p:cNvSpPr txBox="1"/>
            <p:nvPr/>
          </p:nvSpPr>
          <p:spPr>
            <a:xfrm>
              <a:off x="6172475" y="2600801"/>
              <a:ext cx="1765800" cy="6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343434"/>
                  </a:solidFill>
                  <a:latin typeface="Lato"/>
                  <a:ea typeface="Lato"/>
                  <a:cs typeface="Lato"/>
                  <a:sym typeface="Lato"/>
                </a:rPr>
                <a:t>Loading specific  fields,</a:t>
              </a:r>
              <a:endParaRPr sz="10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343434"/>
                  </a:solidFill>
                  <a:latin typeface="Lato"/>
                  <a:ea typeface="Lato"/>
                  <a:cs typeface="Lato"/>
                  <a:sym typeface="Lato"/>
                </a:rPr>
                <a:t>not whole objects</a:t>
              </a:r>
              <a:endParaRPr sz="1000">
                <a:solidFill>
                  <a:srgbClr val="34343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&lt;svg xmlns=&quot;http://www.w3.org/2000/svg&quot; height=&quot;40px&quot; viewBox=&quot;0 -960 960 960&quot; width=&quot;40px&quot; fill=&quot;#84be5d&quot;&gt;&lt;path d=&quot;m407.79-199.38 242.18-290.36H480.23l32.39-255.82-218.03 315.3h146.18l-32.98 230.88Zm-64.71 97.07 40-277.69h-185l329.61-475.77h49.23L537.31-540H757.3L392.31-102.31h-49.23Zm129.41-370.66Z&quot;/&gt;&lt;/svg&gt;" id="1443" name="Google Shape;1443;p1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02975" y="2329338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4" name="Google Shape;1444;p11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11"/>
          <p:cNvSpPr txBox="1"/>
          <p:nvPr/>
        </p:nvSpPr>
        <p:spPr>
          <a:xfrm>
            <a:off x="629149" y="1196389"/>
            <a:ext cx="398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5BF5E"/>
                </a:solidFill>
                <a:latin typeface="Lato Light"/>
                <a:ea typeface="Lato Light"/>
                <a:cs typeface="Lato Light"/>
                <a:sym typeface="Lato Light"/>
              </a:rPr>
              <a:t>Thanks!</a:t>
            </a:r>
            <a:endParaRPr sz="6000">
              <a:solidFill>
                <a:srgbClr val="85BF5E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50" name="Google Shape;1450;p111"/>
          <p:cNvSpPr txBox="1"/>
          <p:nvPr/>
        </p:nvSpPr>
        <p:spPr>
          <a:xfrm>
            <a:off x="683425" y="2156319"/>
            <a:ext cx="39852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Any questions?</a:t>
            </a:r>
            <a:endParaRPr b="1" sz="24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5BF5E"/>
                </a:solidFill>
                <a:latin typeface="Lato"/>
                <a:ea typeface="Lato"/>
                <a:cs typeface="Lato"/>
                <a:sym typeface="Lato"/>
              </a:rPr>
              <a:t>calvarez@genymobile.com</a:t>
            </a:r>
            <a:endParaRPr b="1" sz="24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1" name="Google Shape;1451;p111"/>
          <p:cNvSpPr/>
          <p:nvPr/>
        </p:nvSpPr>
        <p:spPr>
          <a:xfrm>
            <a:off x="4532950" y="-2475"/>
            <a:ext cx="46572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11"/>
          <p:cNvSpPr/>
          <p:nvPr/>
        </p:nvSpPr>
        <p:spPr>
          <a:xfrm>
            <a:off x="5607840" y="757974"/>
            <a:ext cx="2507400" cy="25074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1430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3" name="Google Shape;1453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7950" y="618480"/>
            <a:ext cx="2647200" cy="2646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454" name="Google Shape;1454;p111"/>
          <p:cNvGrpSpPr/>
          <p:nvPr/>
        </p:nvGrpSpPr>
        <p:grpSpPr>
          <a:xfrm>
            <a:off x="749450" y="3567038"/>
            <a:ext cx="3050750" cy="554100"/>
            <a:chOff x="749450" y="3567038"/>
            <a:chExt cx="3050750" cy="554100"/>
          </a:xfrm>
        </p:grpSpPr>
        <p:pic>
          <p:nvPicPr>
            <p:cNvPr id="1455" name="Google Shape;1455;p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9450" y="3613925"/>
              <a:ext cx="460325" cy="46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6" name="Google Shape;1456;p111"/>
            <p:cNvSpPr txBox="1"/>
            <p:nvPr/>
          </p:nvSpPr>
          <p:spPr>
            <a:xfrm>
              <a:off x="1153000" y="3567038"/>
              <a:ext cx="2647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888888"/>
                  </a:solidFill>
                </a:rPr>
                <a:t>@caarmen</a:t>
              </a:r>
              <a:endParaRPr sz="2400">
                <a:solidFill>
                  <a:srgbClr val="888888"/>
                </a:solidFill>
              </a:endParaRPr>
            </a:p>
          </p:txBody>
        </p:sp>
      </p:grpSp>
      <p:sp>
        <p:nvSpPr>
          <p:cNvPr id="1457" name="Google Shape;1457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ogo_genymobile.png" id="1458" name="Google Shape;1458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4175" y="3847551"/>
            <a:ext cx="974750" cy="10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3" name="Google Shape;1463;p112"/>
          <p:cNvGrpSpPr/>
          <p:nvPr/>
        </p:nvGrpSpPr>
        <p:grpSpPr>
          <a:xfrm>
            <a:off x="0" y="-33975"/>
            <a:ext cx="9144000" cy="352800"/>
            <a:chOff x="0" y="-33975"/>
            <a:chExt cx="9144000" cy="352800"/>
          </a:xfrm>
        </p:grpSpPr>
        <p:sp>
          <p:nvSpPr>
            <p:cNvPr id="1464" name="Google Shape;1464;p112"/>
            <p:cNvSpPr/>
            <p:nvPr/>
          </p:nvSpPr>
          <p:spPr>
            <a:xfrm>
              <a:off x="0" y="-33975"/>
              <a:ext cx="9144000" cy="35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00013" rotWithShape="0" algn="bl" dir="5520000" dist="47625">
                <a:srgbClr val="000000">
                  <a:alpha val="47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ogo_long_genymobile.png" id="1465" name="Google Shape;1465;p1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19675" y="54226"/>
              <a:ext cx="761449" cy="1764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466" name="Google Shape;1466;p112"/>
          <p:cNvGraphicFramePr/>
          <p:nvPr/>
        </p:nvGraphicFramePr>
        <p:xfrm>
          <a:off x="356616" y="5575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{1C124ED9-2893-4845-8625-5DFB925E9E6A}</a:tableStyleId>
              </a:tblPr>
              <a:tblGrid>
                <a:gridCol w="3684200"/>
                <a:gridCol w="4798275"/>
              </a:tblGrid>
              <a:tr h="448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Reference</a:t>
                      </a:r>
                      <a:endParaRPr b="1" sz="1500" u="none" cap="none" strike="noStrike">
                        <a:solidFill>
                          <a:srgbClr val="FFFFFF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BE5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Link</a:t>
                      </a:r>
                      <a:endParaRPr b="1" sz="1500" u="none" cap="none" strike="noStrike">
                        <a:solidFill>
                          <a:srgbClr val="FFFFFF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BE5D"/>
                    </a:solidFill>
                  </a:tcPr>
                </a:tc>
              </a:tr>
              <a:tr h="448200">
                <a:tc>
                  <a:txBody>
                    <a:bodyPr/>
                    <a:lstStyle/>
                    <a:p>
                      <a:pPr indent="0" lvl="0" marL="365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Django debug toolbar</a:t>
                      </a:r>
                      <a:endParaRPr sz="1200">
                        <a:solidFill>
                          <a:srgbClr val="434343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  <a:hlinkClick r:id="rId4"/>
                        </a:rPr>
                        <a:t>https://django-debug-toolbar.readthedocs.io/en/latest/</a:t>
                      </a:r>
                      <a:r>
                        <a:rPr lang="en" sz="10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 </a:t>
                      </a:r>
                      <a:endParaRPr sz="10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8200">
                <a:tc>
                  <a:txBody>
                    <a:bodyPr/>
                    <a:lstStyle/>
                    <a:p>
                      <a:pPr indent="0" lvl="0" marL="365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Django configuration to log Sql queries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sng">
                          <a:solidFill>
                            <a:schemeClr val="accent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https://docs.djangoproject.com/en/5.1/ref/logging/</a:t>
                      </a:r>
                      <a:r>
                        <a:rPr lang="en" sz="1000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 </a:t>
                      </a:r>
                      <a:endParaRPr sz="1000">
                        <a:solidFill>
                          <a:srgbClr val="434343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8200">
                <a:tc>
                  <a:txBody>
                    <a:bodyPr/>
                    <a:lstStyle/>
                    <a:p>
                      <a:pPr indent="0" lvl="0" marL="365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Django </a:t>
                      </a:r>
                      <a:r>
                        <a:rPr lang="en" sz="1200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select_related()</a:t>
                      </a:r>
                      <a:endParaRPr sz="1200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  <a:hlinkClick r:id="rId6"/>
                        </a:rPr>
                        <a:t>https://docs.djangoproject.com/en/5.1/ref/models/querysets/#select-related</a:t>
                      </a:r>
                      <a:r>
                        <a:rPr lang="en" sz="10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 </a:t>
                      </a:r>
                      <a:endParaRPr sz="10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8200">
                <a:tc>
                  <a:txBody>
                    <a:bodyPr/>
                    <a:lstStyle/>
                    <a:p>
                      <a:pPr indent="0" lvl="0" marL="365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Django </a:t>
                      </a:r>
                      <a:r>
                        <a:rPr lang="en" sz="1200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prefetch_related()</a:t>
                      </a:r>
                      <a:endParaRPr sz="1200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  <a:hlinkClick r:id="rId7"/>
                        </a:rPr>
                        <a:t>https://docs.djangoproject.com/en/5.1/ref/models/querysets/#prefetch-related</a:t>
                      </a:r>
                      <a:r>
                        <a:rPr lang="en" sz="10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 </a:t>
                      </a:r>
                      <a:endParaRPr sz="10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1400">
                <a:tc>
                  <a:txBody>
                    <a:bodyPr/>
                    <a:lstStyle/>
                    <a:p>
                      <a:pPr indent="0" lvl="0" marL="365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Pytest-django </a:t>
                      </a:r>
                      <a:r>
                        <a:rPr lang="en" sz="1200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assert_num_queries()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  <a:hlinkClick r:id="rId8"/>
                        </a:rPr>
                        <a:t>https://pytest-django.readthedocs.io/en/latest/helpers.html#django-assert-num-queries</a:t>
                      </a:r>
                      <a:r>
                        <a:rPr lang="en" sz="1000">
                          <a:solidFill>
                            <a:srgbClr val="434343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 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8200">
                <a:tc>
                  <a:txBody>
                    <a:bodyPr/>
                    <a:lstStyle/>
                    <a:p>
                      <a:pPr indent="0" lvl="0" marL="365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Flask debug toolbar</a:t>
                      </a:r>
                      <a:endParaRPr sz="1200">
                        <a:solidFill>
                          <a:srgbClr val="434343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  <a:hlinkClick r:id="rId9"/>
                        </a:rPr>
                        <a:t>https://flask-debugtoolbar.readthedocs.io/en/latest/</a:t>
                      </a:r>
                      <a:r>
                        <a:rPr lang="en" sz="10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 </a:t>
                      </a:r>
                      <a:endParaRPr sz="10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8200">
                <a:tc>
                  <a:txBody>
                    <a:bodyPr/>
                    <a:lstStyle/>
                    <a:p>
                      <a:pPr indent="0" lvl="0" marL="365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SQLAlchemy relationship loading techniques</a:t>
                      </a:r>
                      <a:endParaRPr sz="1200" u="none" cap="none" strike="noStrike">
                        <a:solidFill>
                          <a:srgbClr val="434343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sng">
                          <a:solidFill>
                            <a:schemeClr val="accent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https://docs.sqlalchemy.org/en/20/orm/queryguide/relationships.html</a:t>
                      </a:r>
                      <a:r>
                        <a:rPr lang="en" sz="1000">
                          <a:solidFill>
                            <a:schemeClr val="dk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 </a:t>
                      </a:r>
                      <a:endParaRPr sz="1000">
                        <a:solidFill>
                          <a:srgbClr val="434343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1400">
                <a:tc>
                  <a:txBody>
                    <a:bodyPr/>
                    <a:lstStyle/>
                    <a:p>
                      <a:pPr indent="0" lvl="0" marL="365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Flask-SQLAlchemy </a:t>
                      </a:r>
                      <a:r>
                        <a:rPr lang="en" sz="1200">
                          <a:solidFill>
                            <a:srgbClr val="434343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RecordQueries</a:t>
                      </a:r>
                      <a:endParaRPr sz="1200">
                        <a:solidFill>
                          <a:srgbClr val="434343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  <a:hlinkClick r:id="rId11"/>
                        </a:rPr>
                        <a:t>https://flask-sqlalchemy.palletsprojects.com/en/3.1.x/api/#module-flask_sqlalchemy.record_queries</a:t>
                      </a:r>
                      <a:r>
                        <a:rPr lang="en" sz="10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 </a:t>
                      </a:r>
                      <a:endParaRPr sz="10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8200">
                <a:tc>
                  <a:txBody>
                    <a:bodyPr/>
                    <a:lstStyle/>
                    <a:p>
                      <a:pPr indent="0" lvl="0" marL="3657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Movies examples project</a:t>
                      </a:r>
                      <a:endParaRPr sz="1200">
                        <a:solidFill>
                          <a:srgbClr val="434343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  <a:hlinkClick r:id="rId12"/>
                        </a:rPr>
                        <a:t>https://github.com/caarmen/movie</a:t>
                      </a:r>
                      <a:r>
                        <a:rPr lang="en" sz="1000" u="sng">
                          <a:solidFill>
                            <a:schemeClr val="hlink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  <a:hlinkClick r:id="rId13"/>
                        </a:rPr>
                        <a:t>s</a:t>
                      </a:r>
                      <a:r>
                        <a:rPr lang="en" sz="10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 </a:t>
                      </a:r>
                      <a:endParaRPr sz="10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descr="&lt;svg xmlns=&quot;http://www.w3.org/2000/svg&quot; height=&quot;24px&quot; viewBox=&quot;0 -960 960 960&quot; width=&quot;24px&quot; fill=&quot;#000000&quot;&gt;&lt;path d=&quot;m98-270-23-17 168-269 120 140 158-256 74 112q-8 2-14.5 3.5T567-553l-45-67-154 251-121-141L98-270ZM863-77 722-216q-17 13-37 20t-42 7q-54 0-91-37t-37-91q0-54 37-91t91-37q54 0 91 37t37 91q0 23-7.5 43.5T742-236L883-97l-20 20ZM643-217q42 0 71-29t29-71q0-42-29-71t-71-29q-42 0-71 29t-29 71q0 42 29 71t71 29Zm69-338q-7-2-13.5-3.5T685-561l177-282 23 17-173 271Z&quot;/&gt;&lt;/svg&gt;" id="1467" name="Google Shape;1467;p11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48725" y="10881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24px&quot; viewBox=&quot;0 -960 960 960&quot; width=&quot;24px&quot; fill=&quot;#000000&quot;&gt;&lt;path d=&quot;m98-270-23-17 168-269 120 140 158-256 74 112q-8 2-14.5 3.5T567-553l-45-67-154 251-121-141L98-270ZM863-77 722-216q-17 13-37 20t-42 7q-54 0-91-37t-37-91q0-54 37-91t91-37q54 0 91 37t37 91q0 23-7.5 43.5T742-236L883-97l-20 20ZM643-217q42 0 71-29t29-71q0-42-29-71t-71-29q-42 0-71 29t-29 71q0 42 29 71t71 29Zm69-338q-7-2-13.5-3.5T685-561l177-282 23 17-173 271Z&quot;/&gt;&lt;/svg&gt;" id="1468" name="Google Shape;1468;p11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48725" y="1550213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24px&quot; viewBox=&quot;0 -960 960 960&quot; width=&quot;24px&quot; fill=&quot;#000000&quot;&gt;&lt;path d=&quot;m98-270-23-17 168-269 120 140 158-256 74 112q-8 2-14.5 3.5T567-553l-45-67-154 251-121-141L98-270ZM863-77 722-216q-17 13-37 20t-42 7q-54 0-91-37t-37-91q0-54 37-91t91-37q54 0 91 37t37 91q0 23-7.5 43.5T742-236L883-97l-20 20ZM643-217q42 0 71-29t29-71q0-42-29-71t-71-29q-42 0-71 29t-29 71q0 42 29 71t71 29Zm69-338q-7-2-13.5-3.5T685-561l177-282 23 17-173 271Z&quot;/&gt;&lt;/svg&gt;" id="1469" name="Google Shape;1469;p11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48725" y="3398663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24px&quot; viewBox=&quot;0 -960 960 960&quot; width=&quot;24px&quot; fill=&quot;#000000&quot;&gt;&lt;path d=&quot;m422-232 207-248H469l29-227-185 267h139l-30 208Zm-42 94 40-274H259l281-405-39 309h188L380-138Zm91-332Z&quot;/&gt;&lt;/svg&gt;" id="1470" name="Google Shape;1470;p11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8725" y="20123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24px&quot; viewBox=&quot;0 -960 960 960&quot; width=&quot;24px&quot; fill=&quot;#000000&quot;&gt;&lt;path d=&quot;m422-232 207-248H469l29-227-185 267h139l-30 208Zm-42 94 40-274H259l281-405-39 309h188L380-138Zm91-332Z&quot;/&gt;&lt;/svg&gt;" id="1471" name="Google Shape;1471;p11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8725" y="2474438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24px&quot; viewBox=&quot;0 -960 960 960&quot; width=&quot;24px&quot; fill=&quot;#000000&quot;&gt;&lt;path d=&quot;m422-232 207-248H469l29-227-185 267h139l-30 208Zm-42 94 40-274H259l281-405-39 309h188L380-138Zm91-332Z&quot;/&gt;&lt;/svg&gt;" id="1472" name="Google Shape;1472;p11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8725" y="3860776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24px&quot; viewBox=&quot;0 -960 960 960&quot; width=&quot;24px&quot; fill=&quot;#000000&quot;&gt;&lt;path d=&quot;m561-212-19-19 104-104-104-104 19-19 104 104 104-104 19 19-104 104 104 104-19 19-104-104-104 104Zm80-325L536-642l19-19 85 85 170-170 19 20-188 189ZM132-326v-28h308v28H132Zm0-280v-28h308v28H132Z&quot;/&gt;&lt;/svg&gt;" id="1473" name="Google Shape;1473;p11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48725" y="2936551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24px&quot; viewBox=&quot;0 -960 960 960&quot; width=&quot;24px&quot; fill=&quot;#000000&quot;&gt;&lt;path d=&quot;m561-212-19-19 104-104-104-104 19-19 104 104 104-104 19 19-104 104 104 104-19 19-104-104-104 104Zm80-325L536-642l19-19 85 85 170-170 19 20-188 189ZM132-326v-28h308v28H132Zm0-280v-28h308v28H132Z&quot;/&gt;&lt;/svg&gt;" id="1474" name="Google Shape;1474;p11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48725" y="4322888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000000&quot;&gt;&lt;path d=&quot;m382.72-365.79 24.41-24.49L317.41-480l88.8-88.79-24.93-24.49L268.51-480l114.21 114.21Zm195.07 0L691.49-480l-113.7-114.21-24.92 24.49L642.59-480l-89.72 89.72 24.92 24.49ZM218.46-160q-24.58 0-41.52-16.94Q160-193.88 160-218.46v-523.08q0-24.58 16.94-41.52Q193.88-800 218.46-800h523.08q24.58 0 41.52 16.94Q800-766.12 800-741.54v523.08q0 24.58-16.94 41.52Q766.12-160 741.54-160H218.46Zm0-33.85h523.08q9.23 0 16.92-7.69 7.69-7.69 7.69-16.92v-523.08q0-9.23-7.69-16.92-7.69-7.69-16.92-7.69H218.46q-9.23 0-16.92 7.69-7.69 7.69-7.69 16.92v523.08q0 9.23 7.69 16.92 7.69 7.69 16.92 7.69Zm-24.61-572.3V-193.85-766.15Z&quot;/&gt;&lt;/svg&gt;" id="1475" name="Google Shape;1475;p11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48725" y="4785001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/>
          <p:nvPr/>
        </p:nvSpPr>
        <p:spPr>
          <a:xfrm>
            <a:off x="0" y="-33975"/>
            <a:ext cx="9144000" cy="352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00013" rotWithShape="0" algn="bl" dir="5520000" dist="47625">
              <a:srgbClr val="000000">
                <a:alpha val="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logo_long_genymobile.png" id="406" name="Google Shape;4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9675" y="54226"/>
            <a:ext cx="761449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4"/>
          <p:cNvSpPr txBox="1"/>
          <p:nvPr/>
        </p:nvSpPr>
        <p:spPr>
          <a:xfrm>
            <a:off x="366625" y="551200"/>
            <a:ext cx="314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Font typeface="Lato"/>
              <a:buNone/>
            </a:pPr>
            <a:r>
              <a:rPr lang="en" sz="2000">
                <a:solidFill>
                  <a:srgbClr val="333333"/>
                </a:solidFill>
                <a:latin typeface="Lato Light"/>
                <a:ea typeface="Lato Light"/>
                <a:cs typeface="Lato Light"/>
                <a:sym typeface="Lato Light"/>
              </a:rPr>
              <a:t>Examples - step by step</a:t>
            </a:r>
            <a:endParaRPr sz="2000">
              <a:solidFill>
                <a:srgbClr val="33333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08" name="Google Shape;4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938" y="2571749"/>
            <a:ext cx="705924" cy="245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913" y="3685300"/>
            <a:ext cx="1175975" cy="2469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p44"/>
          <p:cNvGrpSpPr/>
          <p:nvPr/>
        </p:nvGrpSpPr>
        <p:grpSpPr>
          <a:xfrm>
            <a:off x="429768" y="1740625"/>
            <a:ext cx="1983000" cy="669000"/>
            <a:chOff x="429768" y="1740625"/>
            <a:chExt cx="1983000" cy="669000"/>
          </a:xfrm>
        </p:grpSpPr>
        <p:sp>
          <p:nvSpPr>
            <p:cNvPr id="411" name="Google Shape;411;p44"/>
            <p:cNvSpPr/>
            <p:nvPr/>
          </p:nvSpPr>
          <p:spPr>
            <a:xfrm>
              <a:off x="429768" y="1740625"/>
              <a:ext cx="1983000" cy="669000"/>
            </a:xfrm>
            <a:prstGeom prst="homePlate">
              <a:avLst>
                <a:gd fmla="val 50000" name="adj"/>
              </a:avLst>
            </a:prstGeom>
            <a:solidFill>
              <a:srgbClr val="007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Models</a:t>
              </a:r>
              <a:endParaRPr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descr="&lt;svg xmlns=&quot;http://www.w3.org/2000/svg&quot; height=&quot;40px&quot; viewBox=&quot;0 -960 960 960&quot; width=&quot;40px&quot; fill=&quot;#FFFFFF&quot;&gt;&lt;path d=&quot;M172-518v-270h270v270H172Zm0 346v-270h270v270H172Zm346-346v-270h270v270H518Zm0 346v-270h270v270H518ZM196-542h222v-222H196v222Zm346 0h222v-222H542v222Zm0 346h222v-222H542v222Zm-346 0h222v-222H196v222Zm346-346Zm0 124Zm-124 0Zm0-124Z&quot;/&gt;&lt;/svg&gt;" id="412" name="Google Shape;412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2125" y="1903675"/>
              <a:ext cx="342900" cy="342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3" name="Google Shape;41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5383" y="2571749"/>
            <a:ext cx="705924" cy="2456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44"/>
          <p:cNvGrpSpPr/>
          <p:nvPr/>
        </p:nvGrpSpPr>
        <p:grpSpPr>
          <a:xfrm>
            <a:off x="2410358" y="3412436"/>
            <a:ext cx="1175974" cy="519818"/>
            <a:chOff x="4987928" y="3486300"/>
            <a:chExt cx="2377147" cy="1050775"/>
          </a:xfrm>
        </p:grpSpPr>
        <p:pic>
          <p:nvPicPr>
            <p:cNvPr id="415" name="Google Shape;415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87928" y="4037875"/>
              <a:ext cx="2377147" cy="49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05086" y="3486300"/>
              <a:ext cx="1542832" cy="499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7" name="Google Shape;417;p44"/>
          <p:cNvGrpSpPr/>
          <p:nvPr/>
        </p:nvGrpSpPr>
        <p:grpSpPr>
          <a:xfrm>
            <a:off x="2043295" y="1740400"/>
            <a:ext cx="1910100" cy="669000"/>
            <a:chOff x="2043295" y="1740400"/>
            <a:chExt cx="1910100" cy="669000"/>
          </a:xfrm>
        </p:grpSpPr>
        <p:sp>
          <p:nvSpPr>
            <p:cNvPr id="418" name="Google Shape;418;p44"/>
            <p:cNvSpPr/>
            <p:nvPr/>
          </p:nvSpPr>
          <p:spPr>
            <a:xfrm>
              <a:off x="2043295" y="1740400"/>
              <a:ext cx="1910100" cy="669000"/>
            </a:xfrm>
            <a:prstGeom prst="chevron">
              <a:avLst>
                <a:gd fmla="val 50000" name="adj"/>
              </a:avLst>
            </a:prstGeom>
            <a:solidFill>
              <a:srgbClr val="008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36576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ato Light"/>
                  <a:ea typeface="Lato Light"/>
                  <a:cs typeface="Lato Light"/>
                  <a:sym typeface="Lato Light"/>
                </a:rPr>
                <a:t>View</a:t>
              </a:r>
              <a:endParaRPr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descr="&lt;svg xmlns=&quot;http://www.w3.org/2000/svg&quot; height=&quot;40px&quot; viewBox=&quot;0 -960 960 960&quot; width=&quot;40px&quot; fill=&quot;#FFFFFF&quot;&gt;&lt;path d=&quot;M480.31-366q55.36 0 94.52-39.48Q614-444.96 614-500.31q0-55.36-39.48-94.52Q535.04-634 479.69-634q-55.36 0-94.52 39.48Q346-555.04 346-499.69q0 55.36 39.48 94.52Q424.96-366 480.31-366Zm-.58-25.33q-45.4 0-76.9-31.78-31.5-31.77-31.5-77.16 0-45.4 31.78-76.9 31.77-31.5 77.16-31.5 45.4 0 76.9 31.78 31.5 31.77 31.5 77.16 0 45.4-31.78 76.9-31.77 31.5-77.16 31.5Zm.41 139.33q-124.47 0-227.47-67.5T96-500q53.67-113 156.52-180.5Q355.38-748 479.86-748q124.47 0 227.47 67.5T864-500q-53.67 113-156.52 180.5Q604.62-252 480.14-252ZM480-500Zm-.11 224q115.11 0 210.94-60.5Q786.67-397 837.33-500q-50.66-103-146.38-163.5Q595.22-724 480.11-724t-210.94 60.5Q173.33-603 122.67-500q50.66 103 146.38 163.5Q364.78-276 479.89-276Z&quot;/&gt;&lt;/svg&gt;" id="419" name="Google Shape;419;p4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410350" y="1903450"/>
              <a:ext cx="342900" cy="342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Google Shape;420;p44"/>
          <p:cNvGrpSpPr/>
          <p:nvPr/>
        </p:nvGrpSpPr>
        <p:grpSpPr>
          <a:xfrm>
            <a:off x="3575150" y="1740400"/>
            <a:ext cx="2051700" cy="669000"/>
            <a:chOff x="3575150" y="1740400"/>
            <a:chExt cx="2051700" cy="669000"/>
          </a:xfrm>
        </p:grpSpPr>
        <p:sp>
          <p:nvSpPr>
            <p:cNvPr id="421" name="Google Shape;421;p44"/>
            <p:cNvSpPr/>
            <p:nvPr/>
          </p:nvSpPr>
          <p:spPr>
            <a:xfrm>
              <a:off x="3575150" y="1740400"/>
              <a:ext cx="2051700" cy="669000"/>
            </a:xfrm>
            <a:prstGeom prst="chevron">
              <a:avLst>
                <a:gd fmla="val 50000" name="adj"/>
              </a:avLst>
            </a:prstGeom>
            <a:solidFill>
              <a:srgbClr val="85BF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27432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Template</a:t>
              </a:r>
              <a:endPara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descr="&lt;svg xmlns=&quot;http://www.w3.org/2000/svg&quot; height=&quot;40px&quot; viewBox=&quot;0 -960 960 960&quot; width=&quot;40px&quot; fill=&quot;#000000&quot;&gt;&lt;path d=&quot;M346-268h268v-24H346v24Zm0-162h268v-24H346v24Zm-78 298q-23.85 0-39.93-16.07Q212-164.15 212-188v-584q0-23.85 16.07-39.93Q244.15-828 268-828h322l158 158v482q0 23.85-16.07 39.93Q715.85-132 692-132H268Zm310-526.67V-804H268q-12 0-22 10t-10 22v584q0 12 10 22t22 10h424q12 0 22-10t10-22v-470.67H578ZM236-804v145.33V-804v648-648Z&quot;/&gt;&lt;/svg&gt;" id="422" name="Google Shape;422;p4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949575" y="1903350"/>
              <a:ext cx="342900" cy="342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3" name="Google Shape;423;p44"/>
          <p:cNvGrpSpPr/>
          <p:nvPr/>
        </p:nvGrpSpPr>
        <p:grpSpPr>
          <a:xfrm>
            <a:off x="5249025" y="1740525"/>
            <a:ext cx="2105700" cy="669000"/>
            <a:chOff x="5249025" y="1740525"/>
            <a:chExt cx="2105700" cy="669000"/>
          </a:xfrm>
        </p:grpSpPr>
        <p:sp>
          <p:nvSpPr>
            <p:cNvPr id="424" name="Google Shape;424;p44"/>
            <p:cNvSpPr/>
            <p:nvPr/>
          </p:nvSpPr>
          <p:spPr>
            <a:xfrm>
              <a:off x="5249025" y="1740525"/>
              <a:ext cx="2105700" cy="669000"/>
            </a:xfrm>
            <a:prstGeom prst="chevron">
              <a:avLst>
                <a:gd fmla="val 50000" name="adj"/>
              </a:avLst>
            </a:prstGeom>
            <a:solidFill>
              <a:srgbClr val="84BE5D">
                <a:alpha val="50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Inspect</a:t>
              </a:r>
              <a:endPara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descr="&lt;svg xmlns=&quot;http://www.w3.org/2000/svg&quot; height=&quot;40px&quot; viewBox=&quot;0 -960 960 960&quot; width=&quot;40px&quot; fill=&quot;#000000&quot;&gt;&lt;path d=&quot;m94.67-273.33-19.67-15 165.33-265 119.72 140 158.28-255.34 74 112q-6 2-11.83 3.5t-11.5 2.84L519.33-624l-153.7 251-121.3-141L94.67-273.33ZM865.67-77 723.33-218q-17.66 13.67-37.66 20.67-20 7-42 7-52.56 0-89.28-36.75-36.72-36.74-36.72-89.33 0-52.59 36.74-89.26 36.75-36.66 89.34-36.66 52.58 0 89.25 36.72t36.67 89.28q0 23-7.5 43.5T740-235.03l143 140.7L865.67-77Zm-222.1-137.33q42.76 0 72.43-29.58 29.67-29.57 29.67-72.33t-29.58-72.43q-29.57-29.66-72.33-29.66t-72.43 29.57q-29.66 29.57-29.66 72.33T571.24-244q29.57 29.67 72.33 29.67ZM710-553.67q-6.33-2-12.17-2.83-5.83-.83-11.5-1.83l179-284.67L885-828 710-553.67Z&quot;/&gt;&lt;/svg&gt;" id="425" name="Google Shape;425;p4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710775" y="1903675"/>
              <a:ext cx="342900" cy="342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6" name="Google Shape;426;p44"/>
          <p:cNvGrpSpPr/>
          <p:nvPr/>
        </p:nvGrpSpPr>
        <p:grpSpPr>
          <a:xfrm>
            <a:off x="7006725" y="1740400"/>
            <a:ext cx="1796100" cy="669000"/>
            <a:chOff x="7032825" y="1740300"/>
            <a:chExt cx="1796100" cy="669000"/>
          </a:xfrm>
        </p:grpSpPr>
        <p:sp>
          <p:nvSpPr>
            <p:cNvPr id="427" name="Google Shape;427;p44"/>
            <p:cNvSpPr/>
            <p:nvPr/>
          </p:nvSpPr>
          <p:spPr>
            <a:xfrm>
              <a:off x="7032825" y="1740300"/>
              <a:ext cx="1796100" cy="6690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27432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Improve</a:t>
              </a:r>
              <a:endPara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pic>
          <p:nvPicPr>
            <p:cNvPr descr="&lt;svg xmlns=&quot;http://www.w3.org/2000/svg&quot; height=&quot;40px&quot; viewBox=&quot;0 -960 960 960&quot; width=&quot;40px&quot; fill=&quot;#000000&quot;&gt;&lt;path d=&quot;M416-218.67 637.67-484h-164L504-723 305.67-436h141.66L416-218.67ZM380-138l40-274H259l281-405-39 309h188L380-138Zm91.67-333.33Z&quot;/&gt;&lt;/svg&gt;" id="428" name="Google Shape;428;p4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354850" y="1903350"/>
              <a:ext cx="342900" cy="342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9" name="Google Shape;42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0" name="Google Shape;43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1513" y="2632824"/>
            <a:ext cx="705924" cy="245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6488" y="3746375"/>
            <a:ext cx="1175974" cy="246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4BE5D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6" name="Google Shape;436;p45"/>
          <p:cNvCxnSpPr/>
          <p:nvPr/>
        </p:nvCxnSpPr>
        <p:spPr>
          <a:xfrm>
            <a:off x="4519725" y="2010356"/>
            <a:ext cx="0" cy="1080000"/>
          </a:xfrm>
          <a:prstGeom prst="straightConnector1">
            <a:avLst/>
          </a:prstGeom>
          <a:noFill/>
          <a:ln cap="flat" cmpd="sng" w="38100">
            <a:solidFill>
              <a:srgbClr val="84BE5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7" name="Google Shape;437;p45"/>
          <p:cNvSpPr txBox="1"/>
          <p:nvPr>
            <p:ph type="ctrTitle"/>
          </p:nvPr>
        </p:nvSpPr>
        <p:spPr>
          <a:xfrm>
            <a:off x="2789350" y="2180703"/>
            <a:ext cx="49743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4BE5D"/>
              </a:buClr>
              <a:buSzPts val="1400"/>
              <a:buFont typeface="Lato"/>
              <a:buNone/>
            </a:pPr>
            <a:r>
              <a:rPr lang="en" sz="4000">
                <a:solidFill>
                  <a:schemeClr val="lt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Movies and finance </a:t>
            </a:r>
            <a:endParaRPr sz="4000">
              <a:solidFill>
                <a:schemeClr val="lt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4BE5D"/>
              </a:buClr>
              <a:buSzPts val="1400"/>
              <a:buFont typeface="Lato"/>
              <a:buNone/>
            </a:pPr>
            <a:r>
              <a:rPr lang="en"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ONE-TO-ONE RELATIONSHIP</a:t>
            </a:r>
            <a:endParaRPr b="1" sz="4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45"/>
          <p:cNvSpPr/>
          <p:nvPr/>
        </p:nvSpPr>
        <p:spPr>
          <a:xfrm>
            <a:off x="1892575" y="2057575"/>
            <a:ext cx="715200" cy="715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5"/>
          <p:cNvSpPr txBox="1"/>
          <p:nvPr>
            <p:ph type="ctrTitle"/>
          </p:nvPr>
        </p:nvSpPr>
        <p:spPr>
          <a:xfrm>
            <a:off x="2073077" y="2226765"/>
            <a:ext cx="391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BE5D"/>
              </a:buClr>
              <a:buSzPts val="1400"/>
              <a:buFont typeface="Lato"/>
              <a:buNone/>
            </a:pPr>
            <a:r>
              <a:rPr b="1" lang="en" sz="3000">
                <a:solidFill>
                  <a:srgbClr val="84BE5D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 sz="2600">
              <a:solidFill>
                <a:srgbClr val="84BE5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40" name="Google Shape;440;p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genymotion">
  <a:themeElements>
    <a:clrScheme name="Verve">
      <a:dk1>
        <a:srgbClr val="000000"/>
      </a:dk1>
      <a:lt1>
        <a:srgbClr val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hèmegenymotion">
  <a:themeElements>
    <a:clrScheme name="Verve">
      <a:dk1>
        <a:srgbClr val="000000"/>
      </a:dk1>
      <a:lt1>
        <a:srgbClr val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